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Default Extension="gif" ContentType="image/gif"/>
  <Override PartName="/ppt/charts/chart4.xml" ContentType="application/vnd.openxmlformats-officedocument.drawingml.chart+xml"/>
  <Override PartName="/ppt/slides/slide8.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97" r:id="rId2"/>
    <p:sldId id="291" r:id="rId3"/>
    <p:sldId id="293" r:id="rId4"/>
    <p:sldId id="292" r:id="rId5"/>
    <p:sldId id="294" r:id="rId6"/>
    <p:sldId id="258" r:id="rId7"/>
    <p:sldId id="259" r:id="rId8"/>
    <p:sldId id="257"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80" r:id="rId29"/>
    <p:sldId id="281" r:id="rId30"/>
    <p:sldId id="282" r:id="rId31"/>
    <p:sldId id="283" r:id="rId32"/>
    <p:sldId id="284" r:id="rId33"/>
    <p:sldId id="285" r:id="rId34"/>
    <p:sldId id="286" r:id="rId35"/>
    <p:sldId id="287" r:id="rId36"/>
    <p:sldId id="288" r:id="rId37"/>
    <p:sldId id="289" r:id="rId38"/>
    <p:sldId id="290" r:id="rId39"/>
    <p:sldId id="296"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15" autoAdjust="0"/>
  </p:normalViewPr>
  <p:slideViewPr>
    <p:cSldViewPr>
      <p:cViewPr varScale="1">
        <p:scale>
          <a:sx n="93" d="100"/>
          <a:sy n="93" d="100"/>
        </p:scale>
        <p:origin x="-140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Office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Office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Office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Office_Excel_Worksheet2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ser>
          <c:idx val="0"/>
          <c:order val="0"/>
          <c:tx>
            <c:strRef>
              <c:f>Sheet1!$B$1</c:f>
              <c:strCache>
                <c:ptCount val="1"/>
                <c:pt idx="0">
                  <c:v>Column1</c:v>
                </c:pt>
              </c:strCache>
            </c:strRef>
          </c:tx>
          <c:dPt>
            <c:idx val="0"/>
            <c:spPr>
              <a:solidFill>
                <a:srgbClr val="CDDA4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8690-4B76-83A3-3773AE1333AD}"/>
              </c:ext>
            </c:extLst>
          </c:dPt>
          <c:dPt>
            <c:idx val="1"/>
            <c:spPr>
              <a:solidFill>
                <a:srgbClr val="0C827D"/>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8690-4B76-83A3-3773AE1333AD}"/>
              </c:ext>
            </c:extLst>
          </c:dPt>
          <c:dLbls>
            <c:dLbl>
              <c:idx val="0"/>
              <c:tx>
                <c:rich>
                  <a:bodyPr/>
                  <a:lstStyle/>
                  <a:p>
                    <a:fld id="{573AE02F-FFD2-49EB-9737-23BF9C1707DA}" type="CATEGORYNAME">
                      <a:rPr lang="en-US" smtClean="0"/>
                      <a:pPr/>
                      <a:t>[CATEGORY NAME]</a:t>
                    </a:fld>
                    <a:endParaRPr lang="en-US"/>
                  </a:p>
                </c:rich>
              </c:tx>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8690-4B76-83A3-3773AE1333AD}"/>
                </c:ext>
              </c:extLst>
            </c:dLbl>
            <c:dLbl>
              <c:idx val="1"/>
              <c:tx>
                <c:rich>
                  <a:bodyPr/>
                  <a:lstStyle/>
                  <a:p>
                    <a:fld id="{2CF2C65C-0775-4159-BE09-5E84796A2D2A}" type="CATEGORYNAME">
                      <a:rPr lang="en-US" smtClean="0"/>
                      <a:pPr/>
                      <a:t>[CATEGORY NAME]</a:t>
                    </a:fld>
                    <a:endParaRPr lang="en-US"/>
                  </a:p>
                </c:rich>
              </c:tx>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8690-4B76-83A3-3773AE1333A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Sheet1!$A$2:$A$3</c:f>
              <c:strCache>
                <c:ptCount val="2"/>
                <c:pt idx="0">
                  <c:v>Women</c:v>
                </c:pt>
                <c:pt idx="1">
                  <c:v>Men</c:v>
                </c:pt>
              </c:strCache>
            </c:strRef>
          </c:cat>
          <c:val>
            <c:numRef>
              <c:f>Sheet1!$B$2:$B$3</c:f>
              <c:numCache>
                <c:formatCode>General</c:formatCode>
                <c:ptCount val="2"/>
                <c:pt idx="0">
                  <c:v>50.8</c:v>
                </c:pt>
                <c:pt idx="1">
                  <c:v>49.2</c:v>
                </c:pt>
              </c:numCache>
            </c:numRef>
          </c:val>
          <c:extLst xmlns:c16r2="http://schemas.microsoft.com/office/drawing/2015/06/chart">
            <c:ext xmlns:c16="http://schemas.microsoft.com/office/drawing/2014/chart" uri="{C3380CC4-5D6E-409C-BE32-E72D297353CC}">
              <c16:uniqueId val="{00000004-8690-4B76-83A3-3773AE1333AD}"/>
            </c:ext>
          </c:extLst>
        </c:ser>
        <c:dLbls>
          <c:showPercent val="1"/>
        </c:dLbls>
        <c:firstSliceAng val="0"/>
        <c:holeSize val="5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dLbls>
          <c:showPercent val="1"/>
        </c:dLbls>
        <c:firstSliceAng val="0"/>
        <c:holeSize val="5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autoTitleDeleted val="1"/>
    <c:plotArea>
      <c:layout/>
      <c:doughnutChart>
        <c:varyColors val="1"/>
        <c:dLbls>
          <c:showPercent val="1"/>
        </c:dLbls>
        <c:firstSliceAng val="0"/>
        <c:holeSize val="5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dLbls>
          <c:showPercent val="1"/>
        </c:dLbls>
        <c:firstSliceAng val="0"/>
        <c:holeSize val="5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dLbls>
          <c:showPercent val="1"/>
        </c:dLbls>
        <c:firstSliceAng val="0"/>
        <c:holeSize val="5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dLbls>
          <c:showPercent val="1"/>
        </c:dLbls>
        <c:firstSliceAng val="0"/>
        <c:holeSize val="5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dLbls>
          <c:showPercent val="1"/>
        </c:dLbls>
        <c:firstSliceAng val="0"/>
        <c:holeSize val="5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dLbls>
          <c:showPercent val="1"/>
        </c:dLbls>
        <c:firstSliceAng val="0"/>
        <c:holeSize val="5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dLbls>
          <c:showPercent val="1"/>
        </c:dLbls>
        <c:firstSliceAng val="0"/>
        <c:holeSize val="5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dLbls>
          <c:showPercent val="1"/>
        </c:dLbls>
        <c:firstSliceAng val="0"/>
        <c:holeSize val="5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dLbls>
          <c:showPercent val="1"/>
        </c:dLbls>
        <c:firstSliceAng val="0"/>
        <c:holeSize val="5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ser>
          <c:idx val="0"/>
          <c:order val="0"/>
          <c:tx>
            <c:strRef>
              <c:f>Sheet1!$B$1</c:f>
              <c:strCache>
                <c:ptCount val="1"/>
                <c:pt idx="0">
                  <c:v>Sales</c:v>
                </c:pt>
              </c:strCache>
            </c:strRef>
          </c:tx>
          <c:dPt>
            <c:idx val="0"/>
            <c:spPr>
              <a:solidFill>
                <a:srgbClr val="CDDA4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0F9A-4D64-B80A-D8C2578365E9}"/>
              </c:ext>
            </c:extLst>
          </c:dPt>
          <c:dPt>
            <c:idx val="1"/>
            <c:spPr>
              <a:solidFill>
                <a:srgbClr val="0C827D"/>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0F9A-4D64-B80A-D8C2578365E9}"/>
              </c:ext>
            </c:extLst>
          </c:dPt>
          <c:dLbls>
            <c:dLbl>
              <c:idx val="0"/>
              <c:layout>
                <c:manualLayout>
                  <c:x val="1.7397442986844099E-2"/>
                  <c:y val="3.3856797844156607E-2"/>
                </c:manualLayout>
              </c:layout>
              <c:tx>
                <c:rich>
                  <a:bodyPr/>
                  <a:lstStyle/>
                  <a:p>
                    <a:fld id="{DED66E73-A506-478C-A7FC-159A777F7C69}" type="CATEGORYNAME">
                      <a:rPr lang="en-US" smtClean="0"/>
                      <a:pPr/>
                      <a:t>[CATEGORY NAME]</a:t>
                    </a:fld>
                    <a:endParaRPr lang="en-US"/>
                  </a:p>
                </c:rich>
              </c:tx>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0F9A-4D64-B80A-D8C2578365E9}"/>
                </c:ext>
              </c:extLst>
            </c:dLbl>
            <c:dLbl>
              <c:idx val="1"/>
              <c:layout>
                <c:manualLayout>
                  <c:x val="-4.059403363596973E-2"/>
                  <c:y val="-0.20053641800000471"/>
                </c:manualLayout>
              </c:layout>
              <c:tx>
                <c:rich>
                  <a:bodyPr/>
                  <a:lstStyle/>
                  <a:p>
                    <a:fld id="{682D6C8B-B691-4ED0-9262-C255F59D8D81}" type="CATEGORYNAME">
                      <a:rPr lang="en-US" smtClean="0"/>
                      <a:pPr/>
                      <a:t>[CATEGORY NAME]</a:t>
                    </a:fld>
                    <a:endParaRPr lang="en-US"/>
                  </a:p>
                </c:rich>
              </c:tx>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0F9A-4D64-B80A-D8C2578365E9}"/>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Sheet1!$A$2:$A$3</c:f>
              <c:strCache>
                <c:ptCount val="2"/>
                <c:pt idx="0">
                  <c:v>Women</c:v>
                </c:pt>
                <c:pt idx="1">
                  <c:v>Men</c:v>
                </c:pt>
              </c:strCache>
            </c:strRef>
          </c:cat>
          <c:val>
            <c:numRef>
              <c:f>Sheet1!$B$2:$B$3</c:f>
              <c:numCache>
                <c:formatCode>General</c:formatCode>
                <c:ptCount val="2"/>
                <c:pt idx="0">
                  <c:v>29.3</c:v>
                </c:pt>
                <c:pt idx="1">
                  <c:v>70.7</c:v>
                </c:pt>
              </c:numCache>
            </c:numRef>
          </c:val>
          <c:extLst xmlns:c16r2="http://schemas.microsoft.com/office/drawing/2015/06/chart">
            <c:ext xmlns:c16="http://schemas.microsoft.com/office/drawing/2014/chart" uri="{C3380CC4-5D6E-409C-BE32-E72D297353CC}">
              <c16:uniqueId val="{00000004-0F9A-4D64-B80A-D8C2578365E9}"/>
            </c:ext>
          </c:extLst>
        </c:ser>
        <c:dLbls>
          <c:showPercent val="1"/>
        </c:dLbls>
        <c:firstSliceAng val="0"/>
        <c:holeSize val="5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dLbls>
          <c:showPercent val="1"/>
        </c:dLbls>
        <c:firstSliceAng val="0"/>
        <c:holeSize val="5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dLbls>
          <c:showPercent val="1"/>
        </c:dLbls>
        <c:firstSliceAng val="0"/>
        <c:holeSize val="5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dLbls>
          <c:showPercent val="1"/>
        </c:dLbls>
        <c:firstSliceAng val="0"/>
        <c:holeSize val="5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dLbls>
          <c:showPercent val="1"/>
        </c:dLbls>
        <c:firstSliceAng val="0"/>
        <c:holeSize val="5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dLbls>
          <c:showPercent val="1"/>
        </c:dLbls>
        <c:firstSliceAng val="0"/>
        <c:holeSize val="5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dLbls>
          <c:showPercent val="1"/>
        </c:dLbls>
        <c:firstSliceAng val="0"/>
        <c:holeSize val="5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dLbls>
          <c:showPercent val="1"/>
        </c:dLbls>
        <c:firstSliceAng val="0"/>
        <c:holeSize val="5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dLbls>
          <c:showPercent val="1"/>
        </c:dLbls>
        <c:firstSliceAng val="0"/>
        <c:holeSize val="5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dLbls>
          <c:showPercent val="1"/>
        </c:dLbls>
        <c:firstSliceAng val="0"/>
        <c:holeSize val="5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dLbls>
          <c:showPercent val="1"/>
        </c:dLbls>
        <c:firstSliceAng val="0"/>
        <c:holeSize val="5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dLbls>
          <c:showPercent val="1"/>
        </c:dLbls>
        <c:firstSliceAng val="0"/>
        <c:holeSize val="5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dLbls>
          <c:showPercent val="1"/>
        </c:dLbls>
        <c:firstSliceAng val="0"/>
        <c:holeSize val="5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37CC1E0-8A7B-482F-B8CA-E56D3EB5616A}" type="datetimeFigureOut">
              <a:rPr lang="en-US" smtClean="0"/>
              <a:pPr/>
              <a:t>8/6/2020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D0F2428-352B-4AA0-A06D-8F6282E3B2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endParaRPr lang="zh-TW" altLang="en-US">
              <a:ea typeface="ヒラギノ角ゴ Pro W3"/>
              <a:cs typeface="ヒラギノ角ゴ Pro W3"/>
            </a:endParaRPr>
          </a:p>
        </p:txBody>
      </p:sp>
      <p:sp>
        <p:nvSpPr>
          <p:cNvPr id="23556" name="Slide Number Placeholder 3"/>
          <p:cNvSpPr>
            <a:spLocks noGrp="1"/>
          </p:cNvSpPr>
          <p:nvPr>
            <p:ph type="sldNum" sz="quarter" idx="5"/>
          </p:nvPr>
        </p:nvSpPr>
        <p:spPr bwMode="auto">
          <a:noFill/>
          <a:ln>
            <a:miter lim="800000"/>
            <a:headEnd/>
            <a:tailEnd/>
          </a:ln>
        </p:spPr>
        <p:txBody>
          <a:bodyPr/>
          <a:lstStyle/>
          <a:p>
            <a:pPr defTabSz="414122"/>
            <a:fld id="{C423902F-6201-4D22-B848-2B69813310EF}" type="slidenum">
              <a:rPr lang="en-US" altLang="en-US"/>
              <a:pPr defTabSz="414122"/>
              <a:t>5</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HK"/>
          </a:p>
        </p:txBody>
      </p:sp>
      <p:sp>
        <p:nvSpPr>
          <p:cNvPr id="4" name="Slide Number Placeholder 3"/>
          <p:cNvSpPr>
            <a:spLocks noGrp="1"/>
          </p:cNvSpPr>
          <p:nvPr>
            <p:ph type="sldNum" sz="quarter" idx="10"/>
          </p:nvPr>
        </p:nvSpPr>
        <p:spPr/>
        <p:txBody>
          <a:bodyPr/>
          <a:lstStyle/>
          <a:p>
            <a:pPr>
              <a:defRPr/>
            </a:pPr>
            <a:fld id="{CAC3D21F-66A8-4C03-B859-B8D3EA0287C0}" type="slidenum">
              <a:rPr lang="en-US" smtClean="0"/>
              <a:pPr>
                <a:defRPr/>
              </a:pPr>
              <a:t>6</a:t>
            </a:fld>
            <a:endParaRPr lang="en-US" dirty="0"/>
          </a:p>
        </p:txBody>
      </p:sp>
    </p:spTree>
    <p:extLst>
      <p:ext uri="{BB962C8B-B14F-4D97-AF65-F5344CB8AC3E}">
        <p14:creationId xmlns:p14="http://schemas.microsoft.com/office/powerpoint/2010/main" xmlns="" val="2968796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HK"/>
          </a:p>
        </p:txBody>
      </p:sp>
      <p:sp>
        <p:nvSpPr>
          <p:cNvPr id="4" name="Slide Number Placeholder 3"/>
          <p:cNvSpPr>
            <a:spLocks noGrp="1"/>
          </p:cNvSpPr>
          <p:nvPr>
            <p:ph type="sldNum" sz="quarter" idx="10"/>
          </p:nvPr>
        </p:nvSpPr>
        <p:spPr/>
        <p:txBody>
          <a:bodyPr/>
          <a:lstStyle/>
          <a:p>
            <a:pPr>
              <a:defRPr/>
            </a:pPr>
            <a:fld id="{CAC3D21F-66A8-4C03-B859-B8D3EA0287C0}" type="slidenum">
              <a:rPr lang="en-US" smtClean="0"/>
              <a:pPr>
                <a:defRPr/>
              </a:pPr>
              <a:t>7</a:t>
            </a:fld>
            <a:endParaRPr lang="en-US" dirty="0"/>
          </a:p>
        </p:txBody>
      </p:sp>
    </p:spTree>
    <p:extLst>
      <p:ext uri="{BB962C8B-B14F-4D97-AF65-F5344CB8AC3E}">
        <p14:creationId xmlns:p14="http://schemas.microsoft.com/office/powerpoint/2010/main" xmlns="" val="1737777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120295-ACD1-470F-9911-17CB938331C6}" type="datetimeFigureOut">
              <a:rPr lang="en-US" smtClean="0"/>
              <a:pPr/>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29BD1-5887-4442-9CBB-67716D02ED5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120295-ACD1-470F-9911-17CB938331C6}" type="datetimeFigureOut">
              <a:rPr lang="en-US" smtClean="0"/>
              <a:pPr/>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29BD1-5887-4442-9CBB-67716D02ED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120295-ACD1-470F-9911-17CB938331C6}" type="datetimeFigureOut">
              <a:rPr lang="en-US" smtClean="0"/>
              <a:pPr/>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29BD1-5887-4442-9CBB-67716D02ED5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120295-ACD1-470F-9911-17CB938331C6}" type="datetimeFigureOut">
              <a:rPr lang="en-US" smtClean="0"/>
              <a:pPr/>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29BD1-5887-4442-9CBB-67716D02ED5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120295-ACD1-470F-9911-17CB938331C6}" type="datetimeFigureOut">
              <a:rPr lang="en-US" smtClean="0"/>
              <a:pPr/>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29BD1-5887-4442-9CBB-67716D02ED5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120295-ACD1-470F-9911-17CB938331C6}" type="datetimeFigureOut">
              <a:rPr lang="en-US" smtClean="0"/>
              <a:pPr/>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29BD1-5887-4442-9CBB-67716D02ED5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120295-ACD1-470F-9911-17CB938331C6}" type="datetimeFigureOut">
              <a:rPr lang="en-US" smtClean="0"/>
              <a:pPr/>
              <a:t>8/6/2020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F29BD1-5887-4442-9CBB-67716D02ED5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120295-ACD1-470F-9911-17CB938331C6}" type="datetimeFigureOut">
              <a:rPr lang="en-US" smtClean="0"/>
              <a:pPr/>
              <a:t>8/6/2020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F29BD1-5887-4442-9CBB-67716D02ED5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20295-ACD1-470F-9911-17CB938331C6}" type="datetimeFigureOut">
              <a:rPr lang="en-US" smtClean="0"/>
              <a:pPr/>
              <a:t>8/6/2020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F29BD1-5887-4442-9CBB-67716D02ED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120295-ACD1-470F-9911-17CB938331C6}" type="datetimeFigureOut">
              <a:rPr lang="en-US" smtClean="0"/>
              <a:pPr/>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29BD1-5887-4442-9CBB-67716D02ED5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120295-ACD1-470F-9911-17CB938331C6}" type="datetimeFigureOut">
              <a:rPr lang="en-US" smtClean="0"/>
              <a:pPr/>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29BD1-5887-4442-9CBB-67716D02ED5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20295-ACD1-470F-9911-17CB938331C6}" type="datetimeFigureOut">
              <a:rPr lang="en-US" smtClean="0"/>
              <a:pPr/>
              <a:t>8/6/2020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F29BD1-5887-4442-9CBB-67716D02ED5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1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image" Target="../media/image46.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7.png"/><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7.png"/><Relationship Id="rId4" Type="http://schemas.openxmlformats.org/officeDocument/2006/relationships/chart" Target="../charts/char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chart" Target="../charts/chart16.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chart" Target="../charts/chart18.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chart" Target="../charts/chart20.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chart" Target="../charts/chart22.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mailto:christina@blacklawsconsulting.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72.jpeg"/><Relationship Id="rId13" Type="http://schemas.openxmlformats.org/officeDocument/2006/relationships/image" Target="../media/image77.png"/><Relationship Id="rId18" Type="http://schemas.openxmlformats.org/officeDocument/2006/relationships/image" Target="../media/image82.png"/><Relationship Id="rId3" Type="http://schemas.openxmlformats.org/officeDocument/2006/relationships/image" Target="../media/image68.jpeg"/><Relationship Id="rId21" Type="http://schemas.openxmlformats.org/officeDocument/2006/relationships/image" Target="../media/image85.jpeg"/><Relationship Id="rId7" Type="http://schemas.openxmlformats.org/officeDocument/2006/relationships/image" Target="../media/image71.png"/><Relationship Id="rId12" Type="http://schemas.openxmlformats.org/officeDocument/2006/relationships/image" Target="../media/image76.jpeg"/><Relationship Id="rId17" Type="http://schemas.openxmlformats.org/officeDocument/2006/relationships/image" Target="../media/image81.jpeg"/><Relationship Id="rId2" Type="http://schemas.openxmlformats.org/officeDocument/2006/relationships/image" Target="../media/image67.jpeg"/><Relationship Id="rId16" Type="http://schemas.openxmlformats.org/officeDocument/2006/relationships/image" Target="../media/image80.jpeg"/><Relationship Id="rId20" Type="http://schemas.openxmlformats.org/officeDocument/2006/relationships/image" Target="../media/image84.png"/><Relationship Id="rId1" Type="http://schemas.openxmlformats.org/officeDocument/2006/relationships/slideLayout" Target="../slideLayouts/slideLayout1.xml"/><Relationship Id="rId6" Type="http://schemas.openxmlformats.org/officeDocument/2006/relationships/image" Target="../media/image70.jpeg"/><Relationship Id="rId11" Type="http://schemas.openxmlformats.org/officeDocument/2006/relationships/image" Target="../media/image75.png"/><Relationship Id="rId24" Type="http://schemas.openxmlformats.org/officeDocument/2006/relationships/image" Target="../media/image88.png"/><Relationship Id="rId5" Type="http://schemas.openxmlformats.org/officeDocument/2006/relationships/image" Target="../media/image69.png"/><Relationship Id="rId15" Type="http://schemas.openxmlformats.org/officeDocument/2006/relationships/image" Target="../media/image79.jpeg"/><Relationship Id="rId23" Type="http://schemas.openxmlformats.org/officeDocument/2006/relationships/image" Target="../media/image87.jpeg"/><Relationship Id="rId10" Type="http://schemas.openxmlformats.org/officeDocument/2006/relationships/image" Target="../media/image74.gif"/><Relationship Id="rId19" Type="http://schemas.openxmlformats.org/officeDocument/2006/relationships/image" Target="../media/image83.png"/><Relationship Id="rId4" Type="http://schemas.openxmlformats.org/officeDocument/2006/relationships/image" Target="../media/image1.png"/><Relationship Id="rId9" Type="http://schemas.openxmlformats.org/officeDocument/2006/relationships/image" Target="../media/image73.png"/><Relationship Id="rId14" Type="http://schemas.openxmlformats.org/officeDocument/2006/relationships/image" Target="../media/image78.png"/><Relationship Id="rId22" Type="http://schemas.openxmlformats.org/officeDocument/2006/relationships/image" Target="../media/image86.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mailto:christina@blacklawsconsulting.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00201"/>
            <a:ext cx="9144000" cy="380999"/>
          </a:xfrm>
        </p:spPr>
        <p:txBody>
          <a:bodyPr>
            <a:noAutofit/>
          </a:bodyPr>
          <a:lstStyle/>
          <a:p>
            <a:r>
              <a:rPr lang="en-US" sz="2000" b="1" dirty="0">
                <a:solidFill>
                  <a:schemeClr val="accent1">
                    <a:lumMod val="75000"/>
                  </a:schemeClr>
                </a:solidFill>
              </a:rPr>
              <a:t>IS COVID-19 TAKING WOMEN LAWYERS’ CAREERS BACK TO THE 1950's?</a:t>
            </a:r>
          </a:p>
        </p:txBody>
      </p:sp>
      <p:pic>
        <p:nvPicPr>
          <p:cNvPr id="1026" name="Picture 2"/>
          <p:cNvPicPr>
            <a:picLocks noChangeAspect="1" noChangeArrowheads="1"/>
          </p:cNvPicPr>
          <p:nvPr/>
        </p:nvPicPr>
        <p:blipFill>
          <a:blip r:embed="rId2" cstate="print"/>
          <a:srcRect/>
          <a:stretch>
            <a:fillRect/>
          </a:stretch>
        </p:blipFill>
        <p:spPr bwMode="auto">
          <a:xfrm>
            <a:off x="57150" y="57150"/>
            <a:ext cx="2381250" cy="1225036"/>
          </a:xfrm>
          <a:prstGeom prst="rect">
            <a:avLst/>
          </a:prstGeom>
          <a:noFill/>
          <a:ln w="9525">
            <a:noFill/>
            <a:miter lim="800000"/>
            <a:headEnd/>
            <a:tailEnd/>
          </a:ln>
        </p:spPr>
      </p:pic>
      <p:pic>
        <p:nvPicPr>
          <p:cNvPr id="1027" name="Picture 3"/>
          <p:cNvPicPr>
            <a:picLocks noChangeAspect="1" noChangeArrowheads="1"/>
          </p:cNvPicPr>
          <p:nvPr/>
        </p:nvPicPr>
        <p:blipFill>
          <a:blip r:embed="rId3" cstate="screen"/>
          <a:srcRect/>
          <a:stretch>
            <a:fillRect/>
          </a:stretch>
        </p:blipFill>
        <p:spPr bwMode="auto">
          <a:xfrm>
            <a:off x="6629400" y="1"/>
            <a:ext cx="2438400" cy="1260428"/>
          </a:xfrm>
          <a:prstGeom prst="rect">
            <a:avLst/>
          </a:prstGeom>
          <a:noFill/>
          <a:ln w="9525">
            <a:noFill/>
            <a:miter lim="800000"/>
            <a:headEnd/>
            <a:tailEnd/>
          </a:ln>
        </p:spPr>
      </p:pic>
      <p:pic>
        <p:nvPicPr>
          <p:cNvPr id="11290" name="Picture 26"/>
          <p:cNvPicPr>
            <a:picLocks noChangeAspect="1" noChangeArrowheads="1"/>
          </p:cNvPicPr>
          <p:nvPr/>
        </p:nvPicPr>
        <p:blipFill>
          <a:blip r:embed="rId4"/>
          <a:srcRect/>
          <a:stretch>
            <a:fillRect/>
          </a:stretch>
        </p:blipFill>
        <p:spPr bwMode="auto">
          <a:xfrm>
            <a:off x="838200" y="2191173"/>
            <a:ext cx="7315200" cy="4551680"/>
          </a:xfrm>
          <a:prstGeom prst="rect">
            <a:avLst/>
          </a:prstGeom>
          <a:noFill/>
          <a:ln w="9525">
            <a:noFill/>
            <a:miter lim="800000"/>
            <a:headEnd/>
            <a:tailEnd/>
          </a:ln>
          <a:effectLst/>
        </p:spPr>
      </p:pic>
      <p:sp>
        <p:nvSpPr>
          <p:cNvPr id="59" name="Rectangle 58"/>
          <p:cNvSpPr/>
          <p:nvPr/>
        </p:nvSpPr>
        <p:spPr>
          <a:xfrm>
            <a:off x="838200" y="1981200"/>
            <a:ext cx="4038600" cy="261610"/>
          </a:xfrm>
          <a:prstGeom prst="rect">
            <a:avLst/>
          </a:prstGeom>
        </p:spPr>
        <p:txBody>
          <a:bodyPr wrap="square">
            <a:spAutoFit/>
          </a:bodyPr>
          <a:lstStyle/>
          <a:p>
            <a:r>
              <a:rPr lang="en-US" sz="1100" b="1" dirty="0" smtClean="0"/>
              <a:t>With thanks to our ‘Women in Law’ Dialogue Supporters*:</a:t>
            </a:r>
            <a:endParaRPr lang="en-US" sz="11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386954" y="720703"/>
            <a:ext cx="8370094" cy="0"/>
          </a:xfrm>
          <a:prstGeom prst="line">
            <a:avLst/>
          </a:prstGeom>
          <a:ln>
            <a:solidFill>
              <a:srgbClr val="00A68D"/>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B2265E65-E3C8-4FE7-AB43-B5A8C36B613E}"/>
              </a:ext>
            </a:extLst>
          </p:cNvPr>
          <p:cNvSpPr txBox="1"/>
          <p:nvPr/>
        </p:nvSpPr>
        <p:spPr>
          <a:xfrm>
            <a:off x="1630347" y="1178013"/>
            <a:ext cx="1984663" cy="523220"/>
          </a:xfrm>
          <a:prstGeom prst="rect">
            <a:avLst/>
          </a:prstGeom>
          <a:noFill/>
        </p:spPr>
        <p:txBody>
          <a:bodyPr wrap="square" rtlCol="0">
            <a:spAutoFit/>
          </a:bodyPr>
          <a:lstStyle/>
          <a:p>
            <a:pPr algn="ctr"/>
            <a:r>
              <a:rPr lang="en-GB" sz="2800" b="1" dirty="0">
                <a:latin typeface="Myriad W08 Regular"/>
              </a:rPr>
              <a:t>Solicitors</a:t>
            </a:r>
            <a:endParaRPr lang="en-GB" b="1" dirty="0">
              <a:latin typeface="Myriad W08 Regular"/>
            </a:endParaRPr>
          </a:p>
        </p:txBody>
      </p:sp>
      <p:sp>
        <p:nvSpPr>
          <p:cNvPr id="9" name="Rectangle 8">
            <a:extLst>
              <a:ext uri="{FF2B5EF4-FFF2-40B4-BE49-F238E27FC236}">
                <a16:creationId xmlns:a16="http://schemas.microsoft.com/office/drawing/2014/main" xmlns="" id="{EA32B7E6-245D-4AC9-A114-632DD36BB595}"/>
              </a:ext>
            </a:extLst>
          </p:cNvPr>
          <p:cNvSpPr/>
          <p:nvPr/>
        </p:nvSpPr>
        <p:spPr>
          <a:xfrm>
            <a:off x="5449038" y="1178013"/>
            <a:ext cx="1491461" cy="954107"/>
          </a:xfrm>
          <a:prstGeom prst="rect">
            <a:avLst/>
          </a:prstGeom>
        </p:spPr>
        <p:txBody>
          <a:bodyPr wrap="square">
            <a:spAutoFit/>
          </a:bodyPr>
          <a:lstStyle/>
          <a:p>
            <a:pPr algn="ctr"/>
            <a:r>
              <a:rPr lang="en-US" sz="2800" b="1" dirty="0">
                <a:latin typeface="Myriad W08 Regular"/>
              </a:rPr>
              <a:t>Partners</a:t>
            </a:r>
            <a:endParaRPr lang="en-GB" sz="2800" b="1" dirty="0">
              <a:latin typeface="Myriad W08 Regular"/>
            </a:endParaRPr>
          </a:p>
        </p:txBody>
      </p:sp>
      <p:graphicFrame>
        <p:nvGraphicFramePr>
          <p:cNvPr id="11" name="Chart 10">
            <a:extLst>
              <a:ext uri="{FF2B5EF4-FFF2-40B4-BE49-F238E27FC236}">
                <a16:creationId xmlns:a16="http://schemas.microsoft.com/office/drawing/2014/main" xmlns="" id="{32CB7F09-2821-4420-B550-05F61039BE3D}"/>
              </a:ext>
            </a:extLst>
          </p:cNvPr>
          <p:cNvGraphicFramePr/>
          <p:nvPr/>
        </p:nvGraphicFramePr>
        <p:xfrm>
          <a:off x="794904" y="1997492"/>
          <a:ext cx="3655548" cy="39663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xmlns="" id="{4B26D870-3B52-4C58-869A-F957BC1922DE}"/>
              </a:ext>
            </a:extLst>
          </p:cNvPr>
          <p:cNvGraphicFramePr/>
          <p:nvPr/>
        </p:nvGraphicFramePr>
        <p:xfrm>
          <a:off x="4518424" y="1997490"/>
          <a:ext cx="3368276" cy="3989599"/>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9A6CE812-135D-4419-9294-BD1616FA09DA}"/>
              </a:ext>
            </a:extLst>
          </p:cNvPr>
          <p:cNvSpPr/>
          <p:nvPr/>
        </p:nvSpPr>
        <p:spPr>
          <a:xfrm>
            <a:off x="296156" y="134396"/>
            <a:ext cx="6417141" cy="646331"/>
          </a:xfrm>
          <a:prstGeom prst="rect">
            <a:avLst/>
          </a:prstGeom>
        </p:spPr>
        <p:txBody>
          <a:bodyPr wrap="none">
            <a:spAutoFit/>
          </a:bodyPr>
          <a:lstStyle/>
          <a:p>
            <a:pPr lvl="0">
              <a:defRPr/>
            </a:pPr>
            <a:r>
              <a:rPr lang="en-US" sz="3600" b="1" dirty="0">
                <a:solidFill>
                  <a:srgbClr val="006C61"/>
                </a:solidFill>
                <a:latin typeface="Myriad W08 Regular"/>
                <a:ea typeface="Geneva" charset="0"/>
                <a:cs typeface="Arial" panose="020B0604020202020204" pitchFamily="34" charset="0"/>
              </a:rPr>
              <a:t>Disparity at leadership level </a:t>
            </a:r>
            <a:endParaRPr lang="en-US" sz="3600" b="1" dirty="0">
              <a:solidFill>
                <a:srgbClr val="00A68D"/>
              </a:solidFill>
              <a:latin typeface="Myriad W08 Regular"/>
              <a:ea typeface="Geneva" charset="0"/>
              <a:cs typeface="Arial" panose="020B0604020202020204" pitchFamily="34" charset="0"/>
            </a:endParaRPr>
          </a:p>
        </p:txBody>
      </p:sp>
    </p:spTree>
    <p:extLst>
      <p:ext uri="{BB962C8B-B14F-4D97-AF65-F5344CB8AC3E}">
        <p14:creationId xmlns:p14="http://schemas.microsoft.com/office/powerpoint/2010/main" xmlns="" val="3965789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rgbClr val="3C3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618E2015-A016-43DA-9313-674AA370B3E3}"/>
              </a:ext>
            </a:extLst>
          </p:cNvPr>
          <p:cNvPicPr>
            <a:picLocks noChangeAspect="1"/>
          </p:cNvPicPr>
          <p:nvPr/>
        </p:nvPicPr>
        <p:blipFill>
          <a:blip r:embed="rId2" cstate="print"/>
          <a:stretch>
            <a:fillRect/>
          </a:stretch>
        </p:blipFill>
        <p:spPr>
          <a:xfrm>
            <a:off x="2545525" y="643467"/>
            <a:ext cx="4052950" cy="5571066"/>
          </a:xfrm>
          <a:prstGeom prst="rect">
            <a:avLst/>
          </a:prstGeom>
        </p:spPr>
      </p:pic>
    </p:spTree>
    <p:extLst>
      <p:ext uri="{BB962C8B-B14F-4D97-AF65-F5344CB8AC3E}">
        <p14:creationId xmlns:p14="http://schemas.microsoft.com/office/powerpoint/2010/main" xmlns="" val="582519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rgbClr val="3C3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7D2D8E54-C306-4D19-A0AC-7DEBD64D24ED}"/>
              </a:ext>
            </a:extLst>
          </p:cNvPr>
          <p:cNvPicPr>
            <a:picLocks noChangeAspect="1"/>
          </p:cNvPicPr>
          <p:nvPr/>
        </p:nvPicPr>
        <p:blipFill>
          <a:blip r:embed="rId2" cstate="print"/>
          <a:stretch>
            <a:fillRect/>
          </a:stretch>
        </p:blipFill>
        <p:spPr>
          <a:xfrm>
            <a:off x="522771" y="1211284"/>
            <a:ext cx="8098459" cy="4168239"/>
          </a:xfrm>
          <a:prstGeom prst="rect">
            <a:avLst/>
          </a:prstGeom>
        </p:spPr>
      </p:pic>
    </p:spTree>
    <p:extLst>
      <p:ext uri="{BB962C8B-B14F-4D97-AF65-F5344CB8AC3E}">
        <p14:creationId xmlns:p14="http://schemas.microsoft.com/office/powerpoint/2010/main" xmlns="" val="269336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47FBE90-52C5-4E4F-8C4A-0229EC915DCA}"/>
              </a:ext>
            </a:extLst>
          </p:cNvPr>
          <p:cNvPicPr>
            <a:picLocks noChangeAspect="1"/>
          </p:cNvPicPr>
          <p:nvPr/>
        </p:nvPicPr>
        <p:blipFill rotWithShape="1">
          <a:blip r:embed="rId2" cstate="screen"/>
          <a:srcRect/>
          <a:stretch/>
        </p:blipFill>
        <p:spPr>
          <a:xfrm>
            <a:off x="15" y="10"/>
            <a:ext cx="9143985" cy="6857990"/>
          </a:xfrm>
          <a:prstGeom prst="rect">
            <a:avLst/>
          </a:prstGeom>
        </p:spPr>
      </p:pic>
    </p:spTree>
    <p:extLst>
      <p:ext uri="{BB962C8B-B14F-4D97-AF65-F5344CB8AC3E}">
        <p14:creationId xmlns:p14="http://schemas.microsoft.com/office/powerpoint/2010/main" xmlns="" val="1936378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306E2AE-AFA1-4DE3-8831-1057388E4A7D}"/>
              </a:ext>
            </a:extLst>
          </p:cNvPr>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0" y="0"/>
            <a:ext cx="3865921" cy="2433484"/>
          </a:xfrm>
          <a:prstGeom prst="rect">
            <a:avLst/>
          </a:prstGeom>
        </p:spPr>
      </p:pic>
      <p:pic>
        <p:nvPicPr>
          <p:cNvPr id="5" name="Picture 4">
            <a:extLst>
              <a:ext uri="{FF2B5EF4-FFF2-40B4-BE49-F238E27FC236}">
                <a16:creationId xmlns:a16="http://schemas.microsoft.com/office/drawing/2014/main" xmlns="" id="{9A7D478C-D9F5-415C-B4E3-B6A12147BF4E}"/>
              </a:ext>
            </a:extLst>
          </p:cNvPr>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591561" y="81074"/>
            <a:ext cx="2497133" cy="2433484"/>
          </a:xfrm>
          <a:prstGeom prst="rect">
            <a:avLst/>
          </a:prstGeom>
        </p:spPr>
      </p:pic>
      <p:pic>
        <p:nvPicPr>
          <p:cNvPr id="7" name="Picture 6">
            <a:extLst>
              <a:ext uri="{FF2B5EF4-FFF2-40B4-BE49-F238E27FC236}">
                <a16:creationId xmlns:a16="http://schemas.microsoft.com/office/drawing/2014/main" xmlns="" id="{2BB3292F-7FAF-4098-B847-64ADDEE93F18}"/>
              </a:ext>
            </a:extLst>
          </p:cNvPr>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0" y="4343442"/>
            <a:ext cx="2466668" cy="2514558"/>
          </a:xfrm>
          <a:prstGeom prst="rect">
            <a:avLst/>
          </a:prstGeom>
        </p:spPr>
      </p:pic>
      <p:pic>
        <p:nvPicPr>
          <p:cNvPr id="9" name="Picture 8">
            <a:extLst>
              <a:ext uri="{FF2B5EF4-FFF2-40B4-BE49-F238E27FC236}">
                <a16:creationId xmlns:a16="http://schemas.microsoft.com/office/drawing/2014/main" xmlns="" id="{10D1ACF6-3213-466B-8E98-7DB37A856BA9}"/>
              </a:ext>
            </a:extLst>
          </p:cNvPr>
          <p:cNvPicPr>
            <a:picLocks noChangeAspect="1"/>
          </p:cNvPicPr>
          <p:nvPr/>
        </p:nvPicPr>
        <p:blipFill>
          <a:blip r:embed="rId5" cstate="screen">
            <a:extLst>
              <a:ext uri="{28A0092B-C50C-407E-A947-70E740481C1C}">
                <a14:useLocalDpi xmlns:a14="http://schemas.microsoft.com/office/drawing/2010/main" xmlns="" val="0"/>
              </a:ext>
            </a:extLst>
          </a:blip>
          <a:stretch>
            <a:fillRect/>
          </a:stretch>
        </p:blipFill>
        <p:spPr>
          <a:xfrm>
            <a:off x="5525115" y="4638368"/>
            <a:ext cx="3618886" cy="2202722"/>
          </a:xfrm>
          <a:prstGeom prst="rect">
            <a:avLst/>
          </a:prstGeom>
        </p:spPr>
      </p:pic>
      <p:pic>
        <p:nvPicPr>
          <p:cNvPr id="11" name="Picture 10">
            <a:extLst>
              <a:ext uri="{FF2B5EF4-FFF2-40B4-BE49-F238E27FC236}">
                <a16:creationId xmlns:a16="http://schemas.microsoft.com/office/drawing/2014/main" xmlns="" id="{2A82195C-9A5D-4EC0-9964-470D074BBC8F}"/>
              </a:ext>
            </a:extLst>
          </p:cNvPr>
          <p:cNvPicPr>
            <a:picLocks noChangeAspect="1"/>
          </p:cNvPicPr>
          <p:nvPr/>
        </p:nvPicPr>
        <p:blipFill>
          <a:blip r:embed="rId6" cstate="screen">
            <a:extLst>
              <a:ext uri="{28A0092B-C50C-407E-A947-70E740481C1C}">
                <a14:useLocalDpi xmlns:a14="http://schemas.microsoft.com/office/drawing/2010/main" xmlns="" val="0"/>
              </a:ext>
            </a:extLst>
          </a:blip>
          <a:stretch>
            <a:fillRect/>
          </a:stretch>
        </p:blipFill>
        <p:spPr>
          <a:xfrm>
            <a:off x="2544097" y="2514558"/>
            <a:ext cx="2914650" cy="4343442"/>
          </a:xfrm>
          <a:prstGeom prst="rect">
            <a:avLst/>
          </a:prstGeom>
        </p:spPr>
      </p:pic>
      <p:pic>
        <p:nvPicPr>
          <p:cNvPr id="13" name="Picture 12">
            <a:extLst>
              <a:ext uri="{FF2B5EF4-FFF2-40B4-BE49-F238E27FC236}">
                <a16:creationId xmlns:a16="http://schemas.microsoft.com/office/drawing/2014/main" xmlns="" id="{36ED5670-4B94-435B-AE80-74CB43EB572F}"/>
              </a:ext>
            </a:extLst>
          </p:cNvPr>
          <p:cNvPicPr>
            <a:picLocks noChangeAspect="1"/>
          </p:cNvPicPr>
          <p:nvPr/>
        </p:nvPicPr>
        <p:blipFill>
          <a:blip r:embed="rId7" cstate="screen">
            <a:extLst>
              <a:ext uri="{28A0092B-C50C-407E-A947-70E740481C1C}">
                <a14:useLocalDpi xmlns:a14="http://schemas.microsoft.com/office/drawing/2010/main" xmlns="" val="0"/>
              </a:ext>
            </a:extLst>
          </a:blip>
          <a:stretch>
            <a:fillRect/>
          </a:stretch>
        </p:blipFill>
        <p:spPr>
          <a:xfrm>
            <a:off x="5536177" y="2573593"/>
            <a:ext cx="3552518" cy="1954162"/>
          </a:xfrm>
          <a:prstGeom prst="rect">
            <a:avLst/>
          </a:prstGeom>
        </p:spPr>
      </p:pic>
      <p:pic>
        <p:nvPicPr>
          <p:cNvPr id="15" name="Picture 14">
            <a:extLst>
              <a:ext uri="{FF2B5EF4-FFF2-40B4-BE49-F238E27FC236}">
                <a16:creationId xmlns:a16="http://schemas.microsoft.com/office/drawing/2014/main" xmlns="" id="{F1E7080C-C625-4688-AAA3-270E1D22B691}"/>
              </a:ext>
            </a:extLst>
          </p:cNvPr>
          <p:cNvPicPr>
            <a:picLocks noChangeAspect="1"/>
          </p:cNvPicPr>
          <p:nvPr/>
        </p:nvPicPr>
        <p:blipFill>
          <a:blip r:embed="rId8" cstate="screen">
            <a:extLst>
              <a:ext uri="{28A0092B-C50C-407E-A947-70E740481C1C}">
                <a14:useLocalDpi xmlns:a14="http://schemas.microsoft.com/office/drawing/2010/main" xmlns="" val="0"/>
              </a:ext>
            </a:extLst>
          </a:blip>
          <a:stretch>
            <a:fillRect/>
          </a:stretch>
        </p:blipFill>
        <p:spPr>
          <a:xfrm>
            <a:off x="3940598" y="115381"/>
            <a:ext cx="2576285" cy="2202723"/>
          </a:xfrm>
          <a:prstGeom prst="rect">
            <a:avLst/>
          </a:prstGeom>
        </p:spPr>
      </p:pic>
      <p:pic>
        <p:nvPicPr>
          <p:cNvPr id="17" name="Picture 16">
            <a:extLst>
              <a:ext uri="{FF2B5EF4-FFF2-40B4-BE49-F238E27FC236}">
                <a16:creationId xmlns:a16="http://schemas.microsoft.com/office/drawing/2014/main" xmlns="" id="{B577876A-E051-464D-AA86-B9FA1A922EBC}"/>
              </a:ext>
            </a:extLst>
          </p:cNvPr>
          <p:cNvPicPr>
            <a:picLocks noChangeAspect="1"/>
          </p:cNvPicPr>
          <p:nvPr/>
        </p:nvPicPr>
        <p:blipFill>
          <a:blip r:embed="rId9" cstate="screen">
            <a:extLst>
              <a:ext uri="{28A0092B-C50C-407E-A947-70E740481C1C}">
                <a14:useLocalDpi xmlns:a14="http://schemas.microsoft.com/office/drawing/2010/main" xmlns="" val="0"/>
              </a:ext>
            </a:extLst>
          </a:blip>
          <a:stretch>
            <a:fillRect/>
          </a:stretch>
        </p:blipFill>
        <p:spPr>
          <a:xfrm>
            <a:off x="55307" y="2573594"/>
            <a:ext cx="2411361" cy="1709843"/>
          </a:xfrm>
          <a:prstGeom prst="rect">
            <a:avLst/>
          </a:prstGeom>
        </p:spPr>
      </p:pic>
    </p:spTree>
    <p:extLst>
      <p:ext uri="{BB962C8B-B14F-4D97-AF65-F5344CB8AC3E}">
        <p14:creationId xmlns:p14="http://schemas.microsoft.com/office/powerpoint/2010/main" xmlns="" val="1765896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15B545-2CB8-488E-985C-EA699A01AA6A}"/>
              </a:ext>
            </a:extLst>
          </p:cNvPr>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78504" y="4328653"/>
            <a:ext cx="2393226" cy="2389237"/>
          </a:xfrm>
          <a:prstGeom prst="rect">
            <a:avLst/>
          </a:prstGeom>
        </p:spPr>
      </p:pic>
      <p:pic>
        <p:nvPicPr>
          <p:cNvPr id="5" name="Picture 4">
            <a:extLst>
              <a:ext uri="{FF2B5EF4-FFF2-40B4-BE49-F238E27FC236}">
                <a16:creationId xmlns:a16="http://schemas.microsoft.com/office/drawing/2014/main" xmlns="" id="{2F1F5AA0-924F-4EAF-82CA-03C540F0077F}"/>
              </a:ext>
            </a:extLst>
          </p:cNvPr>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343650" y="4328653"/>
            <a:ext cx="2721848" cy="2389237"/>
          </a:xfrm>
          <a:prstGeom prst="rect">
            <a:avLst/>
          </a:prstGeom>
        </p:spPr>
      </p:pic>
      <p:pic>
        <p:nvPicPr>
          <p:cNvPr id="7" name="Picture 6">
            <a:extLst>
              <a:ext uri="{FF2B5EF4-FFF2-40B4-BE49-F238E27FC236}">
                <a16:creationId xmlns:a16="http://schemas.microsoft.com/office/drawing/2014/main" xmlns="" id="{54CC2358-655D-41CB-AD12-44D72B3A3635}"/>
              </a:ext>
            </a:extLst>
          </p:cNvPr>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78503" y="140111"/>
            <a:ext cx="2393226" cy="2263878"/>
          </a:xfrm>
          <a:prstGeom prst="rect">
            <a:avLst/>
          </a:prstGeom>
        </p:spPr>
      </p:pic>
      <p:pic>
        <p:nvPicPr>
          <p:cNvPr id="9" name="Picture 8">
            <a:extLst>
              <a:ext uri="{FF2B5EF4-FFF2-40B4-BE49-F238E27FC236}">
                <a16:creationId xmlns:a16="http://schemas.microsoft.com/office/drawing/2014/main" xmlns="" id="{EDA3C3C7-5DB2-48D3-A8E6-B13E8DA6A602}"/>
              </a:ext>
            </a:extLst>
          </p:cNvPr>
          <p:cNvPicPr>
            <a:picLocks noChangeAspect="1"/>
          </p:cNvPicPr>
          <p:nvPr/>
        </p:nvPicPr>
        <p:blipFill>
          <a:blip r:embed="rId5" cstate="screen">
            <a:extLst>
              <a:ext uri="{28A0092B-C50C-407E-A947-70E740481C1C}">
                <a14:useLocalDpi xmlns:a14="http://schemas.microsoft.com/office/drawing/2010/main" xmlns="" val="0"/>
              </a:ext>
            </a:extLst>
          </a:blip>
          <a:stretch>
            <a:fillRect/>
          </a:stretch>
        </p:blipFill>
        <p:spPr>
          <a:xfrm>
            <a:off x="2677582" y="3672349"/>
            <a:ext cx="3529472" cy="2979175"/>
          </a:xfrm>
          <a:prstGeom prst="rect">
            <a:avLst/>
          </a:prstGeom>
        </p:spPr>
      </p:pic>
      <p:pic>
        <p:nvPicPr>
          <p:cNvPr id="11" name="Picture 10">
            <a:extLst>
              <a:ext uri="{FF2B5EF4-FFF2-40B4-BE49-F238E27FC236}">
                <a16:creationId xmlns:a16="http://schemas.microsoft.com/office/drawing/2014/main" xmlns="" id="{F6FD6D7E-D052-4FB4-842B-9EE36E5F015C}"/>
              </a:ext>
            </a:extLst>
          </p:cNvPr>
          <p:cNvPicPr>
            <a:picLocks noChangeAspect="1"/>
          </p:cNvPicPr>
          <p:nvPr/>
        </p:nvPicPr>
        <p:blipFill>
          <a:blip r:embed="rId6" cstate="screen">
            <a:extLst>
              <a:ext uri="{28A0092B-C50C-407E-A947-70E740481C1C}">
                <a14:useLocalDpi xmlns:a14="http://schemas.microsoft.com/office/drawing/2010/main" xmlns="" val="0"/>
              </a:ext>
            </a:extLst>
          </a:blip>
          <a:stretch>
            <a:fillRect/>
          </a:stretch>
        </p:blipFill>
        <p:spPr>
          <a:xfrm>
            <a:off x="6343651" y="140111"/>
            <a:ext cx="2721848" cy="2263879"/>
          </a:xfrm>
          <a:prstGeom prst="rect">
            <a:avLst/>
          </a:prstGeom>
        </p:spPr>
      </p:pic>
      <p:pic>
        <p:nvPicPr>
          <p:cNvPr id="13" name="Picture 12">
            <a:extLst>
              <a:ext uri="{FF2B5EF4-FFF2-40B4-BE49-F238E27FC236}">
                <a16:creationId xmlns:a16="http://schemas.microsoft.com/office/drawing/2014/main" xmlns="" id="{58CC5C33-7295-4F67-8AD2-37F630385C8C}"/>
              </a:ext>
            </a:extLst>
          </p:cNvPr>
          <p:cNvPicPr>
            <a:picLocks noChangeAspect="1"/>
          </p:cNvPicPr>
          <p:nvPr/>
        </p:nvPicPr>
        <p:blipFill>
          <a:blip r:embed="rId7" cstate="screen">
            <a:extLst>
              <a:ext uri="{28A0092B-C50C-407E-A947-70E740481C1C}">
                <a14:useLocalDpi xmlns:a14="http://schemas.microsoft.com/office/drawing/2010/main" xmlns="" val="0"/>
              </a:ext>
            </a:extLst>
          </a:blip>
          <a:stretch>
            <a:fillRect/>
          </a:stretch>
        </p:blipFill>
        <p:spPr>
          <a:xfrm>
            <a:off x="2726608" y="140111"/>
            <a:ext cx="3529472" cy="3148779"/>
          </a:xfrm>
          <a:prstGeom prst="rect">
            <a:avLst/>
          </a:prstGeom>
        </p:spPr>
      </p:pic>
      <p:pic>
        <p:nvPicPr>
          <p:cNvPr id="15" name="Picture 14">
            <a:extLst>
              <a:ext uri="{FF2B5EF4-FFF2-40B4-BE49-F238E27FC236}">
                <a16:creationId xmlns:a16="http://schemas.microsoft.com/office/drawing/2014/main" xmlns="" id="{83073769-05A0-42B5-898C-8CF1F16E9BBF}"/>
              </a:ext>
            </a:extLst>
          </p:cNvPr>
          <p:cNvPicPr>
            <a:picLocks noChangeAspect="1"/>
          </p:cNvPicPr>
          <p:nvPr/>
        </p:nvPicPr>
        <p:blipFill>
          <a:blip r:embed="rId8" cstate="screen">
            <a:extLst>
              <a:ext uri="{28A0092B-C50C-407E-A947-70E740481C1C}">
                <a14:useLocalDpi xmlns:a14="http://schemas.microsoft.com/office/drawing/2010/main" xmlns="" val="0"/>
              </a:ext>
            </a:extLst>
          </a:blip>
          <a:stretch>
            <a:fillRect/>
          </a:stretch>
        </p:blipFill>
        <p:spPr>
          <a:xfrm>
            <a:off x="78503" y="2479575"/>
            <a:ext cx="2393226" cy="1773493"/>
          </a:xfrm>
          <a:prstGeom prst="rect">
            <a:avLst/>
          </a:prstGeom>
        </p:spPr>
      </p:pic>
      <p:pic>
        <p:nvPicPr>
          <p:cNvPr id="17" name="Picture 16">
            <a:extLst>
              <a:ext uri="{FF2B5EF4-FFF2-40B4-BE49-F238E27FC236}">
                <a16:creationId xmlns:a16="http://schemas.microsoft.com/office/drawing/2014/main" xmlns="" id="{D3493E64-99B6-4692-8CE5-A9E973C95168}"/>
              </a:ext>
            </a:extLst>
          </p:cNvPr>
          <p:cNvPicPr>
            <a:picLocks noChangeAspect="1"/>
          </p:cNvPicPr>
          <p:nvPr/>
        </p:nvPicPr>
        <p:blipFill>
          <a:blip r:embed="rId9" cstate="screen">
            <a:extLst>
              <a:ext uri="{28A0092B-C50C-407E-A947-70E740481C1C}">
                <a14:useLocalDpi xmlns:a14="http://schemas.microsoft.com/office/drawing/2010/main" xmlns="" val="0"/>
              </a:ext>
            </a:extLst>
          </a:blip>
          <a:stretch>
            <a:fillRect/>
          </a:stretch>
        </p:blipFill>
        <p:spPr>
          <a:xfrm>
            <a:off x="6343651" y="2479574"/>
            <a:ext cx="2747655" cy="1773493"/>
          </a:xfrm>
          <a:prstGeom prst="rect">
            <a:avLst/>
          </a:prstGeom>
        </p:spPr>
      </p:pic>
    </p:spTree>
    <p:extLst>
      <p:ext uri="{BB962C8B-B14F-4D97-AF65-F5344CB8AC3E}">
        <p14:creationId xmlns:p14="http://schemas.microsoft.com/office/powerpoint/2010/main" xmlns="" val="1698428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386954" y="720703"/>
            <a:ext cx="8370094" cy="0"/>
          </a:xfrm>
          <a:prstGeom prst="line">
            <a:avLst/>
          </a:prstGeom>
          <a:ln>
            <a:solidFill>
              <a:srgbClr val="00A68D"/>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4755EE30-71FF-4406-BAF0-C06A293D6AF0}"/>
              </a:ext>
            </a:extLst>
          </p:cNvPr>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6785498" y="5351612"/>
            <a:ext cx="2260854" cy="1167384"/>
          </a:xfrm>
          <a:prstGeom prst="rect">
            <a:avLst/>
          </a:prstGeom>
        </p:spPr>
      </p:pic>
      <p:graphicFrame>
        <p:nvGraphicFramePr>
          <p:cNvPr id="11" name="Chart 10">
            <a:extLst>
              <a:ext uri="{FF2B5EF4-FFF2-40B4-BE49-F238E27FC236}">
                <a16:creationId xmlns:a16="http://schemas.microsoft.com/office/drawing/2014/main" xmlns="" id="{32CB7F09-2821-4420-B550-05F61039BE3D}"/>
              </a:ext>
            </a:extLst>
          </p:cNvPr>
          <p:cNvGraphicFramePr/>
          <p:nvPr/>
        </p:nvGraphicFramePr>
        <p:xfrm>
          <a:off x="0" y="2117101"/>
          <a:ext cx="2730024" cy="34426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xmlns="" id="{4B26D870-3B52-4C58-869A-F957BC1922DE}"/>
              </a:ext>
            </a:extLst>
          </p:cNvPr>
          <p:cNvGraphicFramePr/>
          <p:nvPr/>
        </p:nvGraphicFramePr>
        <p:xfrm>
          <a:off x="2781299" y="2117106"/>
          <a:ext cx="2730024" cy="3442671"/>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descr="A close up of a map&#10;&#10;Description automatically generated">
            <a:extLst>
              <a:ext uri="{FF2B5EF4-FFF2-40B4-BE49-F238E27FC236}">
                <a16:creationId xmlns:a16="http://schemas.microsoft.com/office/drawing/2014/main" xmlns="" id="{8227E029-46E6-4219-880C-E36C57F18DBB}"/>
              </a:ext>
            </a:extLst>
          </p:cNvPr>
          <p:cNvPicPr>
            <a:picLocks noChangeAspect="1"/>
          </p:cNvPicPr>
          <p:nvPr/>
        </p:nvPicPr>
        <p:blipFill rotWithShape="1">
          <a:blip r:embed="rId5" cstate="screen"/>
          <a:srcRect/>
          <a:stretch/>
        </p:blipFill>
        <p:spPr>
          <a:xfrm>
            <a:off x="569010" y="780726"/>
            <a:ext cx="8005980" cy="6004486"/>
          </a:xfrm>
          <a:prstGeom prst="rect">
            <a:avLst/>
          </a:prstGeom>
        </p:spPr>
      </p:pic>
      <p:sp>
        <p:nvSpPr>
          <p:cNvPr id="2" name="Rectangle 1">
            <a:extLst>
              <a:ext uri="{FF2B5EF4-FFF2-40B4-BE49-F238E27FC236}">
                <a16:creationId xmlns:a16="http://schemas.microsoft.com/office/drawing/2014/main" xmlns="" id="{ECA2A7A7-1303-45FF-9011-D1900EC54A7F}"/>
              </a:ext>
            </a:extLst>
          </p:cNvPr>
          <p:cNvSpPr/>
          <p:nvPr/>
        </p:nvSpPr>
        <p:spPr>
          <a:xfrm>
            <a:off x="296157" y="134396"/>
            <a:ext cx="6434454" cy="646331"/>
          </a:xfrm>
          <a:prstGeom prst="rect">
            <a:avLst/>
          </a:prstGeom>
        </p:spPr>
        <p:txBody>
          <a:bodyPr wrap="none">
            <a:spAutoFit/>
          </a:bodyPr>
          <a:lstStyle/>
          <a:p>
            <a:pPr lvl="0">
              <a:defRPr/>
            </a:pPr>
            <a:r>
              <a:rPr lang="en-US" sz="3600" b="1" dirty="0">
                <a:solidFill>
                  <a:srgbClr val="006C61"/>
                </a:solidFill>
                <a:latin typeface="Myriad W08 Regular"/>
                <a:ea typeface="Geneva" charset="0"/>
                <a:cs typeface="Arial" panose="020B0604020202020204" pitchFamily="34" charset="0"/>
              </a:rPr>
              <a:t>Women in Law roundtables  </a:t>
            </a:r>
            <a:endParaRPr lang="en-US" sz="3600" b="1" dirty="0">
              <a:solidFill>
                <a:srgbClr val="00A68D"/>
              </a:solidFill>
              <a:latin typeface="Myriad W08 Regular"/>
              <a:ea typeface="Geneva" charset="0"/>
              <a:cs typeface="Arial" panose="020B0604020202020204" pitchFamily="34" charset="0"/>
            </a:endParaRPr>
          </a:p>
        </p:txBody>
      </p:sp>
    </p:spTree>
    <p:extLst>
      <p:ext uri="{BB962C8B-B14F-4D97-AF65-F5344CB8AC3E}">
        <p14:creationId xmlns:p14="http://schemas.microsoft.com/office/powerpoint/2010/main" xmlns="" val="1087679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386954" y="720703"/>
            <a:ext cx="8370094" cy="0"/>
          </a:xfrm>
          <a:prstGeom prst="line">
            <a:avLst/>
          </a:prstGeom>
          <a:ln>
            <a:solidFill>
              <a:srgbClr val="00A68D"/>
            </a:solidFill>
          </a:ln>
        </p:spPr>
        <p:style>
          <a:lnRef idx="1">
            <a:schemeClr val="accent1"/>
          </a:lnRef>
          <a:fillRef idx="0">
            <a:schemeClr val="accent1"/>
          </a:fillRef>
          <a:effectRef idx="0">
            <a:schemeClr val="accent1"/>
          </a:effectRef>
          <a:fontRef idx="minor">
            <a:schemeClr val="tx1"/>
          </a:fontRef>
        </p:style>
      </p:cxnSp>
      <p:graphicFrame>
        <p:nvGraphicFramePr>
          <p:cNvPr id="11" name="Chart 10">
            <a:extLst>
              <a:ext uri="{FF2B5EF4-FFF2-40B4-BE49-F238E27FC236}">
                <a16:creationId xmlns:a16="http://schemas.microsoft.com/office/drawing/2014/main" xmlns="" id="{32CB7F09-2821-4420-B550-05F61039BE3D}"/>
              </a:ext>
            </a:extLst>
          </p:cNvPr>
          <p:cNvGraphicFramePr/>
          <p:nvPr/>
        </p:nvGraphicFramePr>
        <p:xfrm>
          <a:off x="0" y="2117101"/>
          <a:ext cx="2730024" cy="34426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xmlns="" id="{4B26D870-3B52-4C58-869A-F957BC1922DE}"/>
              </a:ext>
            </a:extLst>
          </p:cNvPr>
          <p:cNvGraphicFramePr/>
          <p:nvPr/>
        </p:nvGraphicFramePr>
        <p:xfrm>
          <a:off x="2781299" y="2117106"/>
          <a:ext cx="2730024" cy="3442671"/>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a:extLst>
              <a:ext uri="{FF2B5EF4-FFF2-40B4-BE49-F238E27FC236}">
                <a16:creationId xmlns:a16="http://schemas.microsoft.com/office/drawing/2014/main" xmlns="" id="{98EDCEBA-F9D1-4ACD-9B15-969883EC7981}"/>
              </a:ext>
            </a:extLst>
          </p:cNvPr>
          <p:cNvPicPr>
            <a:picLocks noChangeAspect="1"/>
          </p:cNvPicPr>
          <p:nvPr/>
        </p:nvPicPr>
        <p:blipFill>
          <a:blip r:embed="rId4" cstate="screen"/>
          <a:stretch>
            <a:fillRect/>
          </a:stretch>
        </p:blipFill>
        <p:spPr>
          <a:xfrm>
            <a:off x="1338629" y="1040143"/>
            <a:ext cx="2807683" cy="5624586"/>
          </a:xfrm>
          <a:prstGeom prst="rect">
            <a:avLst/>
          </a:prstGeom>
          <a:ln>
            <a:solidFill>
              <a:schemeClr val="tx1"/>
            </a:solidFill>
          </a:ln>
          <a:effectLst>
            <a:softEdge rad="0"/>
          </a:effectLst>
          <a:scene3d>
            <a:camera prst="orthographicFront"/>
            <a:lightRig rig="threePt" dir="t"/>
          </a:scene3d>
          <a:sp3d>
            <a:bevelB prst="angle"/>
          </a:sp3d>
        </p:spPr>
      </p:pic>
      <p:pic>
        <p:nvPicPr>
          <p:cNvPr id="3" name="Picture 2">
            <a:extLst>
              <a:ext uri="{FF2B5EF4-FFF2-40B4-BE49-F238E27FC236}">
                <a16:creationId xmlns:a16="http://schemas.microsoft.com/office/drawing/2014/main" xmlns="" id="{F09F8C5C-D32E-46F2-9B7A-9EB5E02C6578}"/>
              </a:ext>
            </a:extLst>
          </p:cNvPr>
          <p:cNvPicPr>
            <a:picLocks noChangeAspect="1"/>
          </p:cNvPicPr>
          <p:nvPr/>
        </p:nvPicPr>
        <p:blipFill>
          <a:blip r:embed="rId5" cstate="print"/>
          <a:stretch>
            <a:fillRect/>
          </a:stretch>
        </p:blipFill>
        <p:spPr>
          <a:xfrm>
            <a:off x="4464294" y="1040143"/>
            <a:ext cx="2875043" cy="5621402"/>
          </a:xfrm>
          <a:prstGeom prst="rect">
            <a:avLst/>
          </a:prstGeom>
          <a:ln>
            <a:solidFill>
              <a:schemeClr val="tx1"/>
            </a:solidFill>
          </a:ln>
          <a:scene3d>
            <a:camera prst="orthographicFront"/>
            <a:lightRig rig="threePt" dir="t"/>
          </a:scene3d>
          <a:sp3d>
            <a:bevelB prst="slope"/>
          </a:sp3d>
        </p:spPr>
      </p:pic>
      <p:sp>
        <p:nvSpPr>
          <p:cNvPr id="13" name="Rectangle 12">
            <a:extLst>
              <a:ext uri="{FF2B5EF4-FFF2-40B4-BE49-F238E27FC236}">
                <a16:creationId xmlns:a16="http://schemas.microsoft.com/office/drawing/2014/main" xmlns="" id="{FFE810A9-0C1A-4479-A9FE-1742D5C1A89A}"/>
              </a:ext>
            </a:extLst>
          </p:cNvPr>
          <p:cNvSpPr/>
          <p:nvPr/>
        </p:nvSpPr>
        <p:spPr>
          <a:xfrm>
            <a:off x="296156" y="134396"/>
            <a:ext cx="2048381" cy="646331"/>
          </a:xfrm>
          <a:prstGeom prst="rect">
            <a:avLst/>
          </a:prstGeom>
        </p:spPr>
        <p:txBody>
          <a:bodyPr wrap="none">
            <a:spAutoFit/>
          </a:bodyPr>
          <a:lstStyle/>
          <a:p>
            <a:pPr lvl="0">
              <a:defRPr/>
            </a:pPr>
            <a:r>
              <a:rPr lang="en-US" sz="3600" b="1" dirty="0">
                <a:solidFill>
                  <a:srgbClr val="006C61"/>
                </a:solidFill>
                <a:latin typeface="Myriad W08 Regular"/>
                <a:ea typeface="Geneva" charset="0"/>
                <a:cs typeface="Arial" panose="020B0604020202020204" pitchFamily="34" charset="0"/>
              </a:rPr>
              <a:t>Toolkits</a:t>
            </a:r>
            <a:r>
              <a:rPr lang="en-US" sz="3600" b="1" dirty="0">
                <a:solidFill>
                  <a:srgbClr val="006C61"/>
                </a:solidFill>
                <a:latin typeface="Arial" panose="020B0604020202020204" pitchFamily="34" charset="0"/>
                <a:ea typeface="Geneva" charset="0"/>
                <a:cs typeface="Arial" panose="020B0604020202020204" pitchFamily="34" charset="0"/>
              </a:rPr>
              <a:t> </a:t>
            </a:r>
            <a:endParaRPr lang="en-US" sz="3600" b="1" dirty="0">
              <a:solidFill>
                <a:srgbClr val="00A68D"/>
              </a:solidFill>
              <a:latin typeface="Arial" panose="020B0604020202020204" pitchFamily="34" charset="0"/>
              <a:ea typeface="Geneva" charset="0"/>
              <a:cs typeface="Arial" panose="020B0604020202020204" pitchFamily="34" charset="0"/>
            </a:endParaRPr>
          </a:p>
        </p:txBody>
      </p:sp>
    </p:spTree>
    <p:extLst>
      <p:ext uri="{BB962C8B-B14F-4D97-AF65-F5344CB8AC3E}">
        <p14:creationId xmlns:p14="http://schemas.microsoft.com/office/powerpoint/2010/main" xmlns="" val="1162889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386954" y="720703"/>
            <a:ext cx="8370094" cy="0"/>
          </a:xfrm>
          <a:prstGeom prst="line">
            <a:avLst/>
          </a:prstGeom>
          <a:ln>
            <a:solidFill>
              <a:srgbClr val="00A68D"/>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4755EE30-71FF-4406-BAF0-C06A293D6AF0}"/>
              </a:ext>
            </a:extLst>
          </p:cNvPr>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6785498" y="5351612"/>
            <a:ext cx="2260854" cy="1167384"/>
          </a:xfrm>
          <a:prstGeom prst="rect">
            <a:avLst/>
          </a:prstGeom>
        </p:spPr>
      </p:pic>
      <p:graphicFrame>
        <p:nvGraphicFramePr>
          <p:cNvPr id="11" name="Chart 10">
            <a:extLst>
              <a:ext uri="{FF2B5EF4-FFF2-40B4-BE49-F238E27FC236}">
                <a16:creationId xmlns:a16="http://schemas.microsoft.com/office/drawing/2014/main" xmlns="" id="{32CB7F09-2821-4420-B550-05F61039BE3D}"/>
              </a:ext>
            </a:extLst>
          </p:cNvPr>
          <p:cNvGraphicFramePr/>
          <p:nvPr/>
        </p:nvGraphicFramePr>
        <p:xfrm>
          <a:off x="0" y="2117101"/>
          <a:ext cx="2730024" cy="34426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xmlns="" id="{4B26D870-3B52-4C58-869A-F957BC1922DE}"/>
              </a:ext>
            </a:extLst>
          </p:cNvPr>
          <p:cNvGraphicFramePr/>
          <p:nvPr/>
        </p:nvGraphicFramePr>
        <p:xfrm>
          <a:off x="2781299" y="2117106"/>
          <a:ext cx="2730024" cy="3442671"/>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a16="http://schemas.microsoft.com/office/drawing/2014/main" xmlns="" id="{6ED7F12A-F770-4396-B628-72053D68949C}"/>
              </a:ext>
            </a:extLst>
          </p:cNvPr>
          <p:cNvPicPr>
            <a:picLocks noChangeAspect="1"/>
          </p:cNvPicPr>
          <p:nvPr/>
        </p:nvPicPr>
        <p:blipFill>
          <a:blip r:embed="rId5" cstate="print"/>
          <a:stretch>
            <a:fillRect/>
          </a:stretch>
        </p:blipFill>
        <p:spPr>
          <a:xfrm>
            <a:off x="60995" y="918440"/>
            <a:ext cx="2911937" cy="5566594"/>
          </a:xfrm>
          <a:prstGeom prst="rect">
            <a:avLst/>
          </a:prstGeom>
          <a:ln>
            <a:solidFill>
              <a:schemeClr val="tx1"/>
            </a:solidFill>
          </a:ln>
          <a:scene3d>
            <a:camera prst="orthographicFront"/>
            <a:lightRig rig="threePt" dir="t"/>
          </a:scene3d>
          <a:sp3d>
            <a:bevelB w="114300" prst="hardEdge"/>
          </a:sp3d>
        </p:spPr>
      </p:pic>
      <p:pic>
        <p:nvPicPr>
          <p:cNvPr id="7" name="Picture 6">
            <a:extLst>
              <a:ext uri="{FF2B5EF4-FFF2-40B4-BE49-F238E27FC236}">
                <a16:creationId xmlns:a16="http://schemas.microsoft.com/office/drawing/2014/main" xmlns="" id="{2BEDE8AD-E5B3-4FFE-ACE5-AD805708E890}"/>
              </a:ext>
            </a:extLst>
          </p:cNvPr>
          <p:cNvPicPr>
            <a:picLocks noChangeAspect="1"/>
          </p:cNvPicPr>
          <p:nvPr/>
        </p:nvPicPr>
        <p:blipFill>
          <a:blip r:embed="rId6" cstate="print"/>
          <a:stretch>
            <a:fillRect/>
          </a:stretch>
        </p:blipFill>
        <p:spPr>
          <a:xfrm>
            <a:off x="3100451" y="909453"/>
            <a:ext cx="2943419" cy="5575581"/>
          </a:xfrm>
          <a:prstGeom prst="rect">
            <a:avLst/>
          </a:prstGeom>
          <a:ln>
            <a:solidFill>
              <a:schemeClr val="tx1"/>
            </a:solidFill>
          </a:ln>
          <a:scene3d>
            <a:camera prst="orthographicFront"/>
            <a:lightRig rig="threePt" dir="t"/>
          </a:scene3d>
          <a:sp3d>
            <a:bevelB w="114300" prst="hardEdge"/>
          </a:sp3d>
        </p:spPr>
      </p:pic>
      <p:pic>
        <p:nvPicPr>
          <p:cNvPr id="8" name="Picture 7">
            <a:extLst>
              <a:ext uri="{FF2B5EF4-FFF2-40B4-BE49-F238E27FC236}">
                <a16:creationId xmlns:a16="http://schemas.microsoft.com/office/drawing/2014/main" xmlns="" id="{779D8D27-887C-4A94-A3A4-ECB47A5B0D98}"/>
              </a:ext>
            </a:extLst>
          </p:cNvPr>
          <p:cNvPicPr>
            <a:picLocks noChangeAspect="1"/>
          </p:cNvPicPr>
          <p:nvPr/>
        </p:nvPicPr>
        <p:blipFill>
          <a:blip r:embed="rId7" cstate="print"/>
          <a:stretch>
            <a:fillRect/>
          </a:stretch>
        </p:blipFill>
        <p:spPr>
          <a:xfrm>
            <a:off x="6171390" y="909458"/>
            <a:ext cx="2911616" cy="5575576"/>
          </a:xfrm>
          <a:prstGeom prst="rect">
            <a:avLst/>
          </a:prstGeom>
          <a:ln>
            <a:solidFill>
              <a:schemeClr val="tx1"/>
            </a:solidFill>
          </a:ln>
          <a:scene3d>
            <a:camera prst="orthographicFront"/>
            <a:lightRig rig="threePt" dir="t"/>
          </a:scene3d>
          <a:sp3d>
            <a:bevelB w="114300" prst="hardEdge"/>
          </a:sp3d>
        </p:spPr>
      </p:pic>
      <p:sp>
        <p:nvSpPr>
          <p:cNvPr id="13" name="Rectangle 12">
            <a:extLst>
              <a:ext uri="{FF2B5EF4-FFF2-40B4-BE49-F238E27FC236}">
                <a16:creationId xmlns:a16="http://schemas.microsoft.com/office/drawing/2014/main" xmlns="" id="{E64DF876-C2DB-4109-AE0D-084B4B6F0262}"/>
              </a:ext>
            </a:extLst>
          </p:cNvPr>
          <p:cNvSpPr/>
          <p:nvPr/>
        </p:nvSpPr>
        <p:spPr>
          <a:xfrm>
            <a:off x="296156" y="134396"/>
            <a:ext cx="4314001" cy="646331"/>
          </a:xfrm>
          <a:prstGeom prst="rect">
            <a:avLst/>
          </a:prstGeom>
        </p:spPr>
        <p:txBody>
          <a:bodyPr wrap="none">
            <a:spAutoFit/>
          </a:bodyPr>
          <a:lstStyle/>
          <a:p>
            <a:pPr lvl="0">
              <a:defRPr/>
            </a:pPr>
            <a:r>
              <a:rPr lang="en-US" sz="3600" b="1" dirty="0">
                <a:solidFill>
                  <a:srgbClr val="006C61"/>
                </a:solidFill>
                <a:latin typeface="Myriad W08 Regular"/>
                <a:ea typeface="Geneva" charset="0"/>
                <a:cs typeface="Arial" panose="020B0604020202020204" pitchFamily="34" charset="0"/>
              </a:rPr>
              <a:t>Research findings </a:t>
            </a:r>
            <a:endParaRPr lang="en-US" sz="3600" b="1" dirty="0">
              <a:solidFill>
                <a:srgbClr val="00A68D"/>
              </a:solidFill>
              <a:latin typeface="Myriad W08 Regular"/>
              <a:ea typeface="Geneva" charset="0"/>
              <a:cs typeface="Arial" panose="020B0604020202020204" pitchFamily="34" charset="0"/>
            </a:endParaRPr>
          </a:p>
        </p:txBody>
      </p:sp>
    </p:spTree>
    <p:extLst>
      <p:ext uri="{BB962C8B-B14F-4D97-AF65-F5344CB8AC3E}">
        <p14:creationId xmlns:p14="http://schemas.microsoft.com/office/powerpoint/2010/main" xmlns="" val="3363475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386954" y="720703"/>
            <a:ext cx="8370094" cy="0"/>
          </a:xfrm>
          <a:prstGeom prst="line">
            <a:avLst/>
          </a:prstGeom>
          <a:ln>
            <a:solidFill>
              <a:srgbClr val="00A68D"/>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4755EE30-71FF-4406-BAF0-C06A293D6AF0}"/>
              </a:ext>
            </a:extLst>
          </p:cNvPr>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6785498" y="5351612"/>
            <a:ext cx="2260854" cy="1167384"/>
          </a:xfrm>
          <a:prstGeom prst="rect">
            <a:avLst/>
          </a:prstGeom>
        </p:spPr>
      </p:pic>
      <p:graphicFrame>
        <p:nvGraphicFramePr>
          <p:cNvPr id="11" name="Chart 10">
            <a:extLst>
              <a:ext uri="{FF2B5EF4-FFF2-40B4-BE49-F238E27FC236}">
                <a16:creationId xmlns:a16="http://schemas.microsoft.com/office/drawing/2014/main" xmlns="" id="{32CB7F09-2821-4420-B550-05F61039BE3D}"/>
              </a:ext>
            </a:extLst>
          </p:cNvPr>
          <p:cNvGraphicFramePr/>
          <p:nvPr/>
        </p:nvGraphicFramePr>
        <p:xfrm>
          <a:off x="0" y="2117101"/>
          <a:ext cx="2730024" cy="34426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xmlns="" id="{4B26D870-3B52-4C58-869A-F957BC1922DE}"/>
              </a:ext>
            </a:extLst>
          </p:cNvPr>
          <p:cNvGraphicFramePr/>
          <p:nvPr/>
        </p:nvGraphicFramePr>
        <p:xfrm>
          <a:off x="2781299" y="2117106"/>
          <a:ext cx="2730024" cy="3442671"/>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xmlns="" id="{ECA2A7A7-1303-45FF-9011-D1900EC54A7F}"/>
              </a:ext>
            </a:extLst>
          </p:cNvPr>
          <p:cNvSpPr/>
          <p:nvPr/>
        </p:nvSpPr>
        <p:spPr>
          <a:xfrm>
            <a:off x="296157" y="134396"/>
            <a:ext cx="10247229" cy="646331"/>
          </a:xfrm>
          <a:prstGeom prst="rect">
            <a:avLst/>
          </a:prstGeom>
        </p:spPr>
        <p:txBody>
          <a:bodyPr wrap="none">
            <a:spAutoFit/>
          </a:bodyPr>
          <a:lstStyle/>
          <a:p>
            <a:pPr lvl="0">
              <a:defRPr/>
            </a:pPr>
            <a:r>
              <a:rPr lang="en-US" sz="3600" b="1" dirty="0">
                <a:solidFill>
                  <a:srgbClr val="006C61"/>
                </a:solidFill>
                <a:latin typeface="Myriad W08 Regular"/>
                <a:ea typeface="Geneva" charset="0"/>
                <a:cs typeface="Arial" panose="020B0604020202020204" pitchFamily="34" charset="0"/>
              </a:rPr>
              <a:t>Insights from domestic women’s roundtables </a:t>
            </a:r>
            <a:endParaRPr lang="en-US" sz="3600" b="1" dirty="0">
              <a:solidFill>
                <a:srgbClr val="00A68D"/>
              </a:solidFill>
              <a:latin typeface="Myriad W08 Regular"/>
              <a:ea typeface="Geneva" charset="0"/>
              <a:cs typeface="Arial" panose="020B0604020202020204" pitchFamily="34" charset="0"/>
            </a:endParaRPr>
          </a:p>
        </p:txBody>
      </p:sp>
      <p:sp>
        <p:nvSpPr>
          <p:cNvPr id="3" name="Rectangle 2">
            <a:extLst>
              <a:ext uri="{FF2B5EF4-FFF2-40B4-BE49-F238E27FC236}">
                <a16:creationId xmlns:a16="http://schemas.microsoft.com/office/drawing/2014/main" xmlns="" id="{74E42BAF-5508-4572-9E82-0BCD7C4C8D85}"/>
              </a:ext>
            </a:extLst>
          </p:cNvPr>
          <p:cNvSpPr/>
          <p:nvPr/>
        </p:nvSpPr>
        <p:spPr>
          <a:xfrm>
            <a:off x="296156" y="720703"/>
            <a:ext cx="6177132" cy="6186309"/>
          </a:xfrm>
          <a:prstGeom prst="rect">
            <a:avLst/>
          </a:prstGeom>
        </p:spPr>
        <p:txBody>
          <a:bodyPr wrap="square">
            <a:spAutoFit/>
          </a:bodyPr>
          <a:lstStyle/>
          <a:p>
            <a:pPr marL="342900" indent="-342900">
              <a:lnSpc>
                <a:spcPct val="200000"/>
              </a:lnSpc>
              <a:buFont typeface="Arial" panose="020B0604020202020204" pitchFamily="34" charset="0"/>
              <a:buChar char="•"/>
            </a:pPr>
            <a:endParaRPr lang="en-US" dirty="0">
              <a:solidFill>
                <a:srgbClr val="1F1F1F"/>
              </a:solidFill>
              <a:latin typeface="Myriad W08 Regular"/>
            </a:endParaRPr>
          </a:p>
          <a:p>
            <a:pPr marL="342900" indent="-342900">
              <a:lnSpc>
                <a:spcPct val="200000"/>
              </a:lnSpc>
              <a:buFont typeface="Arial" panose="020B0604020202020204" pitchFamily="34" charset="0"/>
              <a:buChar char="•"/>
            </a:pPr>
            <a:r>
              <a:rPr lang="en-US" dirty="0">
                <a:solidFill>
                  <a:srgbClr val="1F1F1F"/>
                </a:solidFill>
                <a:latin typeface="Myriad W08 Regular"/>
              </a:rPr>
              <a:t>Not fitting into the traditional image of a business leader – which tends to favour characteristics that are traditionally ‘male’.</a:t>
            </a:r>
          </a:p>
          <a:p>
            <a:pPr marL="342900" indent="-342900">
              <a:lnSpc>
                <a:spcPct val="200000"/>
              </a:lnSpc>
              <a:buFont typeface="Arial" panose="020B0604020202020204" pitchFamily="34" charset="0"/>
              <a:buChar char="•"/>
            </a:pPr>
            <a:endParaRPr lang="en-US" dirty="0">
              <a:solidFill>
                <a:srgbClr val="1F1F1F"/>
              </a:solidFill>
              <a:latin typeface="Myriad W08 Regular"/>
            </a:endParaRPr>
          </a:p>
          <a:p>
            <a:pPr marL="342900" indent="-342900">
              <a:lnSpc>
                <a:spcPct val="200000"/>
              </a:lnSpc>
              <a:buFont typeface="Arial" panose="020B0604020202020204" pitchFamily="34" charset="0"/>
              <a:buChar char="•"/>
            </a:pPr>
            <a:r>
              <a:rPr lang="en-US" dirty="0">
                <a:solidFill>
                  <a:srgbClr val="1F1F1F"/>
                </a:solidFill>
                <a:latin typeface="Myriad W08 Regular"/>
              </a:rPr>
              <a:t>Significant under representation at leadership levels.</a:t>
            </a:r>
          </a:p>
          <a:p>
            <a:pPr marL="342900" indent="-342900">
              <a:lnSpc>
                <a:spcPct val="200000"/>
              </a:lnSpc>
              <a:buFont typeface="Arial" panose="020B0604020202020204" pitchFamily="34" charset="0"/>
              <a:buChar char="•"/>
            </a:pPr>
            <a:endParaRPr lang="en-US" dirty="0">
              <a:solidFill>
                <a:srgbClr val="1F1F1F"/>
              </a:solidFill>
              <a:latin typeface="Myriad W08 Regular"/>
            </a:endParaRPr>
          </a:p>
          <a:p>
            <a:pPr marL="342900" indent="-342900">
              <a:lnSpc>
                <a:spcPct val="200000"/>
              </a:lnSpc>
              <a:buFont typeface="Arial" panose="020B0604020202020204" pitchFamily="34" charset="0"/>
              <a:buChar char="•"/>
            </a:pPr>
            <a:r>
              <a:rPr lang="en-US" dirty="0">
                <a:solidFill>
                  <a:srgbClr val="1F1F1F"/>
                </a:solidFill>
                <a:latin typeface="Myriad W08 Regular"/>
              </a:rPr>
              <a:t>Assumptions impacting development and promotion</a:t>
            </a:r>
          </a:p>
          <a:p>
            <a:pPr marL="342900" indent="-342900">
              <a:lnSpc>
                <a:spcPct val="200000"/>
              </a:lnSpc>
              <a:buFont typeface="Arial" panose="020B0604020202020204" pitchFamily="34" charset="0"/>
              <a:buChar char="•"/>
            </a:pPr>
            <a:endParaRPr lang="en-US" dirty="0">
              <a:solidFill>
                <a:srgbClr val="1F1F1F"/>
              </a:solidFill>
              <a:latin typeface="Myriad W08 Regular"/>
            </a:endParaRPr>
          </a:p>
          <a:p>
            <a:pPr marL="342900" indent="-342900">
              <a:lnSpc>
                <a:spcPct val="200000"/>
              </a:lnSpc>
              <a:buFont typeface="Arial" panose="020B0604020202020204" pitchFamily="34" charset="0"/>
              <a:buChar char="•"/>
            </a:pPr>
            <a:r>
              <a:rPr lang="en-US" dirty="0">
                <a:solidFill>
                  <a:srgbClr val="1F1F1F"/>
                </a:solidFill>
                <a:latin typeface="Myriad W08 Regular"/>
              </a:rPr>
              <a:t>Intersectionality affecting women with more than one protected characteristic. </a:t>
            </a:r>
          </a:p>
        </p:txBody>
      </p:sp>
      <p:pic>
        <p:nvPicPr>
          <p:cNvPr id="5" name="Picture 4">
            <a:extLst>
              <a:ext uri="{FF2B5EF4-FFF2-40B4-BE49-F238E27FC236}">
                <a16:creationId xmlns:a16="http://schemas.microsoft.com/office/drawing/2014/main" xmlns="" id="{71ECAB31-DBCB-4C67-AE7E-1894990A9485}"/>
              </a:ext>
            </a:extLst>
          </p:cNvPr>
          <p:cNvPicPr>
            <a:picLocks noChangeAspect="1"/>
          </p:cNvPicPr>
          <p:nvPr/>
        </p:nvPicPr>
        <p:blipFill>
          <a:blip r:embed="rId5" cstate="print"/>
          <a:stretch>
            <a:fillRect/>
          </a:stretch>
        </p:blipFill>
        <p:spPr>
          <a:xfrm>
            <a:off x="6384052" y="1168206"/>
            <a:ext cx="2663042" cy="2082872"/>
          </a:xfrm>
          <a:prstGeom prst="rect">
            <a:avLst/>
          </a:prstGeom>
        </p:spPr>
      </p:pic>
      <p:pic>
        <p:nvPicPr>
          <p:cNvPr id="7" name="Picture 6">
            <a:extLst>
              <a:ext uri="{FF2B5EF4-FFF2-40B4-BE49-F238E27FC236}">
                <a16:creationId xmlns:a16="http://schemas.microsoft.com/office/drawing/2014/main" xmlns="" id="{43209391-C9D9-4F0E-B9E7-9B19AAF52854}"/>
              </a:ext>
            </a:extLst>
          </p:cNvPr>
          <p:cNvPicPr>
            <a:picLocks noChangeAspect="1"/>
          </p:cNvPicPr>
          <p:nvPr/>
        </p:nvPicPr>
        <p:blipFill>
          <a:blip r:embed="rId6" cstate="print"/>
          <a:stretch>
            <a:fillRect/>
          </a:stretch>
        </p:blipFill>
        <p:spPr>
          <a:xfrm>
            <a:off x="7011900" y="3764217"/>
            <a:ext cx="1835944" cy="2581275"/>
          </a:xfrm>
          <a:prstGeom prst="rect">
            <a:avLst/>
          </a:prstGeom>
        </p:spPr>
      </p:pic>
    </p:spTree>
    <p:extLst>
      <p:ext uri="{BB962C8B-B14F-4D97-AF65-F5344CB8AC3E}">
        <p14:creationId xmlns:p14="http://schemas.microsoft.com/office/powerpoint/2010/main" xmlns="" val="1660169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3.jpg"/>
          <p:cNvPicPr>
            <a:picLocks noChangeAspect="1" noChangeArrowheads="1"/>
          </p:cNvPicPr>
          <p:nvPr/>
        </p:nvPicPr>
        <p:blipFill>
          <a:blip r:embed="rId2" cstate="print"/>
          <a:srcRect/>
          <a:stretch>
            <a:fillRect/>
          </a:stretch>
        </p:blipFill>
        <p:spPr bwMode="auto">
          <a:xfrm>
            <a:off x="0" y="0"/>
            <a:ext cx="9221230" cy="1143000"/>
          </a:xfrm>
          <a:prstGeom prst="rect">
            <a:avLst/>
          </a:prstGeom>
          <a:noFill/>
        </p:spPr>
      </p:pic>
      <p:sp>
        <p:nvSpPr>
          <p:cNvPr id="6" name="TextBox 5"/>
          <p:cNvSpPr txBox="1"/>
          <p:nvPr/>
        </p:nvSpPr>
        <p:spPr>
          <a:xfrm>
            <a:off x="1752600" y="1591270"/>
            <a:ext cx="7315200" cy="923330"/>
          </a:xfrm>
          <a:prstGeom prst="rect">
            <a:avLst/>
          </a:prstGeom>
          <a:noFill/>
        </p:spPr>
        <p:txBody>
          <a:bodyPr wrap="square" rtlCol="0">
            <a:spAutoFit/>
          </a:bodyPr>
          <a:lstStyle/>
          <a:p>
            <a:r>
              <a:rPr lang="en-US" b="1" dirty="0"/>
              <a:t>Sally Dyson</a:t>
            </a:r>
            <a:r>
              <a:rPr lang="en-US" dirty="0"/>
              <a:t>, consultant and coach to the legal profession at Firm Sense, former Head of Group Compliance &amp; Regulation, Travelex Group and Co-Author of ‘The Real Deal: Law Firm Leadership that Works’ </a:t>
            </a:r>
          </a:p>
        </p:txBody>
      </p:sp>
      <p:pic>
        <p:nvPicPr>
          <p:cNvPr id="7" name="Picture 2" descr="Y:\WEBINARS 2020\WOMEN IN LAW 2020\Speakers\Photos\Photo\Sally Dyson color.jpg"/>
          <p:cNvPicPr>
            <a:picLocks noChangeAspect="1" noChangeArrowheads="1"/>
          </p:cNvPicPr>
          <p:nvPr/>
        </p:nvPicPr>
        <p:blipFill>
          <a:blip r:embed="rId3" cstate="screen"/>
          <a:srcRect/>
          <a:stretch>
            <a:fillRect/>
          </a:stretch>
        </p:blipFill>
        <p:spPr bwMode="auto">
          <a:xfrm>
            <a:off x="457200" y="1371560"/>
            <a:ext cx="1158395" cy="1447840"/>
          </a:xfrm>
          <a:prstGeom prst="rect">
            <a:avLst/>
          </a:prstGeom>
          <a:noFill/>
        </p:spPr>
      </p:pic>
      <p:pic>
        <p:nvPicPr>
          <p:cNvPr id="8" name="Picture 3" descr="Y:\WEBINARS 2020\WOMEN IN LAW 2020\Speakers\Photos\Photo\Christina Blacklaws.jpeg"/>
          <p:cNvPicPr>
            <a:picLocks noChangeAspect="1" noChangeArrowheads="1"/>
          </p:cNvPicPr>
          <p:nvPr/>
        </p:nvPicPr>
        <p:blipFill>
          <a:blip r:embed="rId4" cstate="screen"/>
          <a:srcRect/>
          <a:stretch>
            <a:fillRect/>
          </a:stretch>
        </p:blipFill>
        <p:spPr bwMode="auto">
          <a:xfrm>
            <a:off x="7391400" y="2852760"/>
            <a:ext cx="1157427" cy="1338240"/>
          </a:xfrm>
          <a:prstGeom prst="rect">
            <a:avLst/>
          </a:prstGeom>
          <a:noFill/>
        </p:spPr>
      </p:pic>
      <p:sp>
        <p:nvSpPr>
          <p:cNvPr id="9" name="TextBox 8"/>
          <p:cNvSpPr txBox="1"/>
          <p:nvPr/>
        </p:nvSpPr>
        <p:spPr>
          <a:xfrm>
            <a:off x="990600" y="3048000"/>
            <a:ext cx="7239000" cy="646331"/>
          </a:xfrm>
          <a:prstGeom prst="rect">
            <a:avLst/>
          </a:prstGeom>
          <a:noFill/>
        </p:spPr>
        <p:txBody>
          <a:bodyPr wrap="square" rtlCol="0">
            <a:spAutoFit/>
          </a:bodyPr>
          <a:lstStyle/>
          <a:p>
            <a:r>
              <a:rPr lang="en-US" b="1" dirty="0"/>
              <a:t>Christina </a:t>
            </a:r>
            <a:r>
              <a:rPr lang="en-US" b="1" dirty="0" err="1"/>
              <a:t>Blacklaws</a:t>
            </a:r>
            <a:r>
              <a:rPr lang="en-US" dirty="0"/>
              <a:t>, Consultant, </a:t>
            </a:r>
            <a:r>
              <a:rPr lang="en-US" dirty="0" err="1"/>
              <a:t>Blacklaws</a:t>
            </a:r>
            <a:r>
              <a:rPr lang="en-US" dirty="0"/>
              <a:t> Consulting Ltd., former President, Law Society of England &amp; Wales</a:t>
            </a:r>
          </a:p>
        </p:txBody>
      </p:sp>
      <p:sp>
        <p:nvSpPr>
          <p:cNvPr id="10" name="TextBox 9"/>
          <p:cNvSpPr txBox="1"/>
          <p:nvPr/>
        </p:nvSpPr>
        <p:spPr>
          <a:xfrm>
            <a:off x="1828800" y="4306669"/>
            <a:ext cx="7086600" cy="646331"/>
          </a:xfrm>
          <a:prstGeom prst="rect">
            <a:avLst/>
          </a:prstGeom>
          <a:noFill/>
        </p:spPr>
        <p:txBody>
          <a:bodyPr wrap="square" rtlCol="0">
            <a:spAutoFit/>
          </a:bodyPr>
          <a:lstStyle/>
          <a:p>
            <a:r>
              <a:rPr lang="en-US" b="1" dirty="0"/>
              <a:t>Georgia Dawson, </a:t>
            </a:r>
            <a:r>
              <a:rPr lang="en-US" dirty="0"/>
              <a:t>Asia Regional Managing Partner, </a:t>
            </a:r>
            <a:r>
              <a:rPr lang="en-US" dirty="0" err="1"/>
              <a:t>Freshfields</a:t>
            </a:r>
            <a:r>
              <a:rPr lang="en-US" dirty="0"/>
              <a:t> Bruckhaus </a:t>
            </a:r>
            <a:r>
              <a:rPr lang="en-US" dirty="0" err="1"/>
              <a:t>Deringer</a:t>
            </a:r>
            <a:endParaRPr lang="en-US" dirty="0"/>
          </a:p>
        </p:txBody>
      </p:sp>
      <p:sp>
        <p:nvSpPr>
          <p:cNvPr id="11" name="TextBox 10"/>
          <p:cNvSpPr txBox="1"/>
          <p:nvPr/>
        </p:nvSpPr>
        <p:spPr>
          <a:xfrm>
            <a:off x="1143000" y="5650468"/>
            <a:ext cx="6324600" cy="369332"/>
          </a:xfrm>
          <a:prstGeom prst="rect">
            <a:avLst/>
          </a:prstGeom>
          <a:noFill/>
        </p:spPr>
        <p:txBody>
          <a:bodyPr wrap="square" rtlCol="0">
            <a:spAutoFit/>
          </a:bodyPr>
          <a:lstStyle/>
          <a:p>
            <a:r>
              <a:rPr lang="en-US" b="1" dirty="0" err="1"/>
              <a:t>Hanim</a:t>
            </a:r>
            <a:r>
              <a:rPr lang="en-US" b="1" dirty="0"/>
              <a:t> </a:t>
            </a:r>
            <a:r>
              <a:rPr lang="en-US" b="1" dirty="0" err="1"/>
              <a:t>Hamzah</a:t>
            </a:r>
            <a:r>
              <a:rPr lang="en-US" dirty="0"/>
              <a:t>, Regional Managing Partner – ASEAN, </a:t>
            </a:r>
            <a:r>
              <a:rPr lang="en-US" dirty="0" err="1"/>
              <a:t>ZICOLaw</a:t>
            </a:r>
            <a:endParaRPr lang="en-US" dirty="0"/>
          </a:p>
        </p:txBody>
      </p:sp>
      <p:pic>
        <p:nvPicPr>
          <p:cNvPr id="13" name="Picture 2" descr="Y:\WEBINARS 2020\WOMEN IN LAW 2020\Speakers\Photos\Photo\Hanim Hamzah - ZICO.png"/>
          <p:cNvPicPr>
            <a:picLocks noChangeAspect="1" noChangeArrowheads="1"/>
          </p:cNvPicPr>
          <p:nvPr/>
        </p:nvPicPr>
        <p:blipFill>
          <a:blip r:embed="rId5" cstate="screen"/>
          <a:srcRect/>
          <a:stretch>
            <a:fillRect/>
          </a:stretch>
        </p:blipFill>
        <p:spPr bwMode="auto">
          <a:xfrm>
            <a:off x="7391400" y="5029200"/>
            <a:ext cx="1349528" cy="1371600"/>
          </a:xfrm>
          <a:prstGeom prst="rect">
            <a:avLst/>
          </a:prstGeom>
          <a:noFill/>
        </p:spPr>
      </p:pic>
      <p:pic>
        <p:nvPicPr>
          <p:cNvPr id="1026" name="Picture 2"/>
          <p:cNvPicPr>
            <a:picLocks noChangeAspect="1" noChangeArrowheads="1"/>
          </p:cNvPicPr>
          <p:nvPr/>
        </p:nvPicPr>
        <p:blipFill>
          <a:blip r:embed="rId6" cstate="screen"/>
          <a:srcRect/>
          <a:stretch>
            <a:fillRect/>
          </a:stretch>
        </p:blipFill>
        <p:spPr bwMode="auto">
          <a:xfrm>
            <a:off x="457200" y="3962400"/>
            <a:ext cx="1198835" cy="1339409"/>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386954" y="720703"/>
            <a:ext cx="8370094" cy="0"/>
          </a:xfrm>
          <a:prstGeom prst="line">
            <a:avLst/>
          </a:prstGeom>
          <a:ln>
            <a:solidFill>
              <a:srgbClr val="00A68D"/>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4755EE30-71FF-4406-BAF0-C06A293D6AF0}"/>
              </a:ext>
            </a:extLst>
          </p:cNvPr>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6785498" y="5351612"/>
            <a:ext cx="2260854" cy="1167384"/>
          </a:xfrm>
          <a:prstGeom prst="rect">
            <a:avLst/>
          </a:prstGeom>
        </p:spPr>
      </p:pic>
      <p:graphicFrame>
        <p:nvGraphicFramePr>
          <p:cNvPr id="11" name="Chart 10">
            <a:extLst>
              <a:ext uri="{FF2B5EF4-FFF2-40B4-BE49-F238E27FC236}">
                <a16:creationId xmlns:a16="http://schemas.microsoft.com/office/drawing/2014/main" xmlns="" id="{32CB7F09-2821-4420-B550-05F61039BE3D}"/>
              </a:ext>
            </a:extLst>
          </p:cNvPr>
          <p:cNvGraphicFramePr/>
          <p:nvPr/>
        </p:nvGraphicFramePr>
        <p:xfrm>
          <a:off x="0" y="2117101"/>
          <a:ext cx="2730024" cy="34426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xmlns="" id="{4B26D870-3B52-4C58-869A-F957BC1922DE}"/>
              </a:ext>
            </a:extLst>
          </p:cNvPr>
          <p:cNvGraphicFramePr/>
          <p:nvPr/>
        </p:nvGraphicFramePr>
        <p:xfrm>
          <a:off x="2781299" y="2117106"/>
          <a:ext cx="2730024" cy="3442671"/>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xmlns="" id="{ECA2A7A7-1303-45FF-9011-D1900EC54A7F}"/>
              </a:ext>
            </a:extLst>
          </p:cNvPr>
          <p:cNvSpPr/>
          <p:nvPr/>
        </p:nvSpPr>
        <p:spPr>
          <a:xfrm>
            <a:off x="296156" y="134396"/>
            <a:ext cx="9606028" cy="646331"/>
          </a:xfrm>
          <a:prstGeom prst="rect">
            <a:avLst/>
          </a:prstGeom>
        </p:spPr>
        <p:txBody>
          <a:bodyPr wrap="none">
            <a:spAutoFit/>
          </a:bodyPr>
          <a:lstStyle/>
          <a:p>
            <a:pPr lvl="0">
              <a:defRPr/>
            </a:pPr>
            <a:r>
              <a:rPr lang="en-US" sz="3600" b="1" dirty="0">
                <a:solidFill>
                  <a:srgbClr val="006C61"/>
                </a:solidFill>
                <a:latin typeface="Myriad W08 Regular"/>
                <a:ea typeface="Geneva" charset="0"/>
                <a:cs typeface="Arial" panose="020B0604020202020204" pitchFamily="34" charset="0"/>
              </a:rPr>
              <a:t>Insights from domestic men’s roundtables </a:t>
            </a:r>
            <a:endParaRPr lang="en-US" sz="3600" b="1" dirty="0">
              <a:solidFill>
                <a:srgbClr val="00A68D"/>
              </a:solidFill>
              <a:latin typeface="Myriad W08 Regular"/>
              <a:ea typeface="Geneva" charset="0"/>
              <a:cs typeface="Arial" panose="020B0604020202020204" pitchFamily="34" charset="0"/>
            </a:endParaRPr>
          </a:p>
        </p:txBody>
      </p:sp>
      <p:sp>
        <p:nvSpPr>
          <p:cNvPr id="3" name="Rectangle 2">
            <a:extLst>
              <a:ext uri="{FF2B5EF4-FFF2-40B4-BE49-F238E27FC236}">
                <a16:creationId xmlns:a16="http://schemas.microsoft.com/office/drawing/2014/main" xmlns="" id="{74E42BAF-5508-4572-9E82-0BCD7C4C8D85}"/>
              </a:ext>
            </a:extLst>
          </p:cNvPr>
          <p:cNvSpPr/>
          <p:nvPr/>
        </p:nvSpPr>
        <p:spPr>
          <a:xfrm>
            <a:off x="296156" y="720703"/>
            <a:ext cx="6177132" cy="646331"/>
          </a:xfrm>
          <a:prstGeom prst="rect">
            <a:avLst/>
          </a:prstGeom>
        </p:spPr>
        <p:txBody>
          <a:bodyPr wrap="square">
            <a:spAutoFit/>
          </a:bodyPr>
          <a:lstStyle/>
          <a:p>
            <a:pPr marL="342900" indent="-342900">
              <a:lnSpc>
                <a:spcPct val="200000"/>
              </a:lnSpc>
              <a:buFont typeface="Arial" panose="020B0604020202020204" pitchFamily="34" charset="0"/>
              <a:buChar char="•"/>
            </a:pPr>
            <a:endParaRPr lang="en-US" dirty="0">
              <a:solidFill>
                <a:srgbClr val="1F1F1F"/>
              </a:solidFill>
              <a:latin typeface="Myriad W08 Regular"/>
            </a:endParaRPr>
          </a:p>
        </p:txBody>
      </p:sp>
      <p:pic>
        <p:nvPicPr>
          <p:cNvPr id="5" name="Picture 4">
            <a:extLst>
              <a:ext uri="{FF2B5EF4-FFF2-40B4-BE49-F238E27FC236}">
                <a16:creationId xmlns:a16="http://schemas.microsoft.com/office/drawing/2014/main" xmlns="" id="{71ECAB31-DBCB-4C67-AE7E-1894990A9485}"/>
              </a:ext>
            </a:extLst>
          </p:cNvPr>
          <p:cNvPicPr>
            <a:picLocks noChangeAspect="1"/>
          </p:cNvPicPr>
          <p:nvPr/>
        </p:nvPicPr>
        <p:blipFill>
          <a:blip r:embed="rId5" cstate="print"/>
          <a:stretch>
            <a:fillRect/>
          </a:stretch>
        </p:blipFill>
        <p:spPr>
          <a:xfrm>
            <a:off x="6094004" y="1307012"/>
            <a:ext cx="2663042" cy="2082872"/>
          </a:xfrm>
          <a:prstGeom prst="rect">
            <a:avLst/>
          </a:prstGeom>
        </p:spPr>
      </p:pic>
      <p:sp>
        <p:nvSpPr>
          <p:cNvPr id="4" name="Rectangle 3">
            <a:extLst>
              <a:ext uri="{FF2B5EF4-FFF2-40B4-BE49-F238E27FC236}">
                <a16:creationId xmlns:a16="http://schemas.microsoft.com/office/drawing/2014/main" xmlns="" id="{9A0B0055-11D4-4C29-99D3-4B00FB046C5F}"/>
              </a:ext>
            </a:extLst>
          </p:cNvPr>
          <p:cNvSpPr/>
          <p:nvPr/>
        </p:nvSpPr>
        <p:spPr>
          <a:xfrm>
            <a:off x="386954" y="1526518"/>
            <a:ext cx="5428986" cy="4708981"/>
          </a:xfrm>
          <a:prstGeom prst="rect">
            <a:avLst/>
          </a:prstGeom>
        </p:spPr>
        <p:txBody>
          <a:bodyPr wrap="square">
            <a:spAutoFit/>
          </a:bodyPr>
          <a:lstStyle/>
          <a:p>
            <a:pPr marL="285750" indent="-285750">
              <a:buFont typeface="Arial" panose="020B0604020202020204" pitchFamily="34" charset="0"/>
              <a:buChar char="•"/>
            </a:pPr>
            <a:r>
              <a:rPr lang="en-GB" sz="2000" dirty="0">
                <a:solidFill>
                  <a:srgbClr val="1F1F1F"/>
                </a:solidFill>
                <a:latin typeface="Myriad W08 Regular"/>
              </a:rPr>
              <a:t>Women are significantly under-represented in senior positions. </a:t>
            </a:r>
          </a:p>
          <a:p>
            <a:pPr marL="285750" indent="-285750">
              <a:buFont typeface="Arial" panose="020B0604020202020204" pitchFamily="34" charset="0"/>
              <a:buChar char="•"/>
            </a:pPr>
            <a:endParaRPr lang="en-GB" sz="2000" dirty="0">
              <a:solidFill>
                <a:srgbClr val="1F1F1F"/>
              </a:solidFill>
              <a:latin typeface="Myriad W08 Regular"/>
            </a:endParaRPr>
          </a:p>
          <a:p>
            <a:pPr marL="285750" indent="-285750">
              <a:buFont typeface="Arial" panose="020B0604020202020204" pitchFamily="34" charset="0"/>
              <a:buChar char="•"/>
            </a:pPr>
            <a:r>
              <a:rPr lang="en-GB" sz="2000" dirty="0">
                <a:solidFill>
                  <a:srgbClr val="1F1F1F"/>
                </a:solidFill>
                <a:latin typeface="Myriad W08 Regular"/>
              </a:rPr>
              <a:t>This imbalance has led to a larger gender pay gap, mainly but not exclusively, due to the small percentage of women in senior leadership roles</a:t>
            </a:r>
          </a:p>
          <a:p>
            <a:pPr marL="285750" indent="-285750">
              <a:buFont typeface="Arial" panose="020B0604020202020204" pitchFamily="34" charset="0"/>
              <a:buChar char="•"/>
            </a:pPr>
            <a:endParaRPr lang="en-GB" sz="2000" dirty="0">
              <a:solidFill>
                <a:srgbClr val="1F1F1F"/>
              </a:solidFill>
              <a:latin typeface="Myriad W08 Regular"/>
            </a:endParaRPr>
          </a:p>
          <a:p>
            <a:pPr marL="285750" indent="-285750">
              <a:buFont typeface="Arial" panose="020B0604020202020204" pitchFamily="34" charset="0"/>
              <a:buChar char="•"/>
            </a:pPr>
            <a:r>
              <a:rPr lang="en-GB" sz="2000" dirty="0">
                <a:solidFill>
                  <a:srgbClr val="1F1F1F"/>
                </a:solidFill>
                <a:latin typeface="Myriad W08 Regular"/>
              </a:rPr>
              <a:t>There needs to be a focus on female promotion and success planning. </a:t>
            </a:r>
          </a:p>
          <a:p>
            <a:pPr marL="285750" indent="-285750">
              <a:buFont typeface="Arial" panose="020B0604020202020204" pitchFamily="34" charset="0"/>
              <a:buChar char="•"/>
            </a:pPr>
            <a:endParaRPr lang="en-GB" sz="2000" dirty="0">
              <a:solidFill>
                <a:srgbClr val="1F1F1F"/>
              </a:solidFill>
              <a:latin typeface="Myriad W08 Regular"/>
            </a:endParaRPr>
          </a:p>
          <a:p>
            <a:pPr marL="285750" indent="-285750">
              <a:buFont typeface="Arial" panose="020B0604020202020204" pitchFamily="34" charset="0"/>
              <a:buChar char="•"/>
            </a:pPr>
            <a:r>
              <a:rPr lang="en-GB" sz="2000" dirty="0">
                <a:solidFill>
                  <a:srgbClr val="1F1F1F"/>
                </a:solidFill>
                <a:latin typeface="Myriad W08 Regular"/>
              </a:rPr>
              <a:t>Equal opportunities are needed to ensure women are involved in high profile work ,to gain </a:t>
            </a:r>
            <a:r>
              <a:rPr lang="en-US" sz="2000" dirty="0">
                <a:solidFill>
                  <a:srgbClr val="1F1F1F"/>
                </a:solidFill>
                <a:latin typeface="Myriad W08 Regular"/>
              </a:rPr>
              <a:t>suitable experience and credibility needed for promotion.</a:t>
            </a:r>
            <a:endParaRPr lang="en-GB" sz="2000" dirty="0">
              <a:solidFill>
                <a:srgbClr val="1F1F1F"/>
              </a:solidFill>
              <a:latin typeface="Myriad W08 Regular"/>
            </a:endParaRPr>
          </a:p>
        </p:txBody>
      </p:sp>
      <p:pic>
        <p:nvPicPr>
          <p:cNvPr id="7" name="Picture 6">
            <a:extLst>
              <a:ext uri="{FF2B5EF4-FFF2-40B4-BE49-F238E27FC236}">
                <a16:creationId xmlns:a16="http://schemas.microsoft.com/office/drawing/2014/main" xmlns="" id="{C4B45AD0-F63C-414D-B1E4-D8CFBF9242D5}"/>
              </a:ext>
            </a:extLst>
          </p:cNvPr>
          <p:cNvPicPr>
            <a:picLocks noChangeAspect="1"/>
          </p:cNvPicPr>
          <p:nvPr/>
        </p:nvPicPr>
        <p:blipFill>
          <a:blip r:embed="rId6" cstate="print"/>
          <a:stretch>
            <a:fillRect/>
          </a:stretch>
        </p:blipFill>
        <p:spPr>
          <a:xfrm>
            <a:off x="6528969" y="3708423"/>
            <a:ext cx="1985963" cy="2428875"/>
          </a:xfrm>
          <a:prstGeom prst="rect">
            <a:avLst/>
          </a:prstGeom>
        </p:spPr>
      </p:pic>
    </p:spTree>
    <p:extLst>
      <p:ext uri="{BB962C8B-B14F-4D97-AF65-F5344CB8AC3E}">
        <p14:creationId xmlns:p14="http://schemas.microsoft.com/office/powerpoint/2010/main" xmlns="" val="764715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386954" y="720703"/>
            <a:ext cx="8370094" cy="0"/>
          </a:xfrm>
          <a:prstGeom prst="line">
            <a:avLst/>
          </a:prstGeom>
          <a:ln>
            <a:solidFill>
              <a:srgbClr val="00A68D"/>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4755EE30-71FF-4406-BAF0-C06A293D6AF0}"/>
              </a:ext>
            </a:extLst>
          </p:cNvPr>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6785498" y="5351612"/>
            <a:ext cx="2260854" cy="1167384"/>
          </a:xfrm>
          <a:prstGeom prst="rect">
            <a:avLst/>
          </a:prstGeom>
        </p:spPr>
      </p:pic>
      <p:graphicFrame>
        <p:nvGraphicFramePr>
          <p:cNvPr id="11" name="Chart 10">
            <a:extLst>
              <a:ext uri="{FF2B5EF4-FFF2-40B4-BE49-F238E27FC236}">
                <a16:creationId xmlns:a16="http://schemas.microsoft.com/office/drawing/2014/main" xmlns="" id="{32CB7F09-2821-4420-B550-05F61039BE3D}"/>
              </a:ext>
            </a:extLst>
          </p:cNvPr>
          <p:cNvGraphicFramePr/>
          <p:nvPr/>
        </p:nvGraphicFramePr>
        <p:xfrm>
          <a:off x="0" y="2117101"/>
          <a:ext cx="2730024" cy="34426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xmlns="" id="{4B26D870-3B52-4C58-869A-F957BC1922DE}"/>
              </a:ext>
            </a:extLst>
          </p:cNvPr>
          <p:cNvGraphicFramePr/>
          <p:nvPr/>
        </p:nvGraphicFramePr>
        <p:xfrm>
          <a:off x="2781299" y="2117106"/>
          <a:ext cx="2730024" cy="3442671"/>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xmlns="" id="{ECA2A7A7-1303-45FF-9011-D1900EC54A7F}"/>
              </a:ext>
            </a:extLst>
          </p:cNvPr>
          <p:cNvSpPr/>
          <p:nvPr/>
        </p:nvSpPr>
        <p:spPr>
          <a:xfrm>
            <a:off x="296157" y="134396"/>
            <a:ext cx="8905002" cy="646331"/>
          </a:xfrm>
          <a:prstGeom prst="rect">
            <a:avLst/>
          </a:prstGeom>
        </p:spPr>
        <p:txBody>
          <a:bodyPr wrap="none">
            <a:spAutoFit/>
          </a:bodyPr>
          <a:lstStyle/>
          <a:p>
            <a:pPr lvl="0">
              <a:defRPr/>
            </a:pPr>
            <a:r>
              <a:rPr lang="en-US" sz="3600" b="1" dirty="0">
                <a:solidFill>
                  <a:srgbClr val="006C61"/>
                </a:solidFill>
                <a:latin typeface="Myriad W08 Regular"/>
                <a:ea typeface="Geneva" charset="0"/>
                <a:cs typeface="Arial" panose="020B0604020202020204" pitchFamily="34" charset="0"/>
              </a:rPr>
              <a:t>Insights from international roundtables </a:t>
            </a:r>
            <a:endParaRPr lang="en-US" sz="3600" b="1" dirty="0">
              <a:solidFill>
                <a:srgbClr val="00A68D"/>
              </a:solidFill>
              <a:latin typeface="Myriad W08 Regular"/>
              <a:ea typeface="Geneva" charset="0"/>
              <a:cs typeface="Arial" panose="020B0604020202020204" pitchFamily="34" charset="0"/>
            </a:endParaRPr>
          </a:p>
        </p:txBody>
      </p:sp>
      <p:sp>
        <p:nvSpPr>
          <p:cNvPr id="3" name="Rectangle 2">
            <a:extLst>
              <a:ext uri="{FF2B5EF4-FFF2-40B4-BE49-F238E27FC236}">
                <a16:creationId xmlns:a16="http://schemas.microsoft.com/office/drawing/2014/main" xmlns="" id="{74E42BAF-5508-4572-9E82-0BCD7C4C8D85}"/>
              </a:ext>
            </a:extLst>
          </p:cNvPr>
          <p:cNvSpPr/>
          <p:nvPr/>
        </p:nvSpPr>
        <p:spPr>
          <a:xfrm>
            <a:off x="296156" y="720703"/>
            <a:ext cx="6177132" cy="646331"/>
          </a:xfrm>
          <a:prstGeom prst="rect">
            <a:avLst/>
          </a:prstGeom>
        </p:spPr>
        <p:txBody>
          <a:bodyPr wrap="square">
            <a:spAutoFit/>
          </a:bodyPr>
          <a:lstStyle/>
          <a:p>
            <a:pPr marL="342900" indent="-342900">
              <a:lnSpc>
                <a:spcPct val="200000"/>
              </a:lnSpc>
              <a:buFont typeface="Arial" panose="020B0604020202020204" pitchFamily="34" charset="0"/>
              <a:buChar char="•"/>
            </a:pPr>
            <a:endParaRPr lang="en-US" dirty="0">
              <a:solidFill>
                <a:srgbClr val="1F1F1F"/>
              </a:solidFill>
              <a:latin typeface="Myriad W08 Regular"/>
            </a:endParaRPr>
          </a:p>
        </p:txBody>
      </p:sp>
      <p:pic>
        <p:nvPicPr>
          <p:cNvPr id="5" name="Picture 4">
            <a:extLst>
              <a:ext uri="{FF2B5EF4-FFF2-40B4-BE49-F238E27FC236}">
                <a16:creationId xmlns:a16="http://schemas.microsoft.com/office/drawing/2014/main" xmlns="" id="{71ECAB31-DBCB-4C67-AE7E-1894990A9485}"/>
              </a:ext>
            </a:extLst>
          </p:cNvPr>
          <p:cNvPicPr>
            <a:picLocks noChangeAspect="1"/>
          </p:cNvPicPr>
          <p:nvPr/>
        </p:nvPicPr>
        <p:blipFill>
          <a:blip r:embed="rId5" cstate="print"/>
          <a:stretch>
            <a:fillRect/>
          </a:stretch>
        </p:blipFill>
        <p:spPr>
          <a:xfrm>
            <a:off x="6156895" y="1075664"/>
            <a:ext cx="2663042" cy="2082872"/>
          </a:xfrm>
          <a:prstGeom prst="rect">
            <a:avLst/>
          </a:prstGeom>
        </p:spPr>
      </p:pic>
      <p:sp>
        <p:nvSpPr>
          <p:cNvPr id="4" name="Rectangle 3">
            <a:extLst>
              <a:ext uri="{FF2B5EF4-FFF2-40B4-BE49-F238E27FC236}">
                <a16:creationId xmlns:a16="http://schemas.microsoft.com/office/drawing/2014/main" xmlns="" id="{9A0B0055-11D4-4C29-99D3-4B00FB046C5F}"/>
              </a:ext>
            </a:extLst>
          </p:cNvPr>
          <p:cNvSpPr/>
          <p:nvPr/>
        </p:nvSpPr>
        <p:spPr>
          <a:xfrm>
            <a:off x="386954" y="1045030"/>
            <a:ext cx="5598209" cy="4708981"/>
          </a:xfrm>
          <a:prstGeom prst="rect">
            <a:avLst/>
          </a:prstGeom>
        </p:spPr>
        <p:txBody>
          <a:bodyPr wrap="square">
            <a:spAutoFit/>
          </a:bodyPr>
          <a:lstStyle/>
          <a:p>
            <a:pPr marL="285750" indent="-285750">
              <a:buFont typeface="Arial" panose="020B0604020202020204" pitchFamily="34" charset="0"/>
              <a:buChar char="•"/>
            </a:pPr>
            <a:r>
              <a:rPr lang="en-US" sz="2000" dirty="0">
                <a:solidFill>
                  <a:srgbClr val="1F1F1F"/>
                </a:solidFill>
                <a:latin typeface="Myriad W08 Regular"/>
              </a:rPr>
              <a:t>The challenges and experiences of female lawyers are very similar across the globe.</a:t>
            </a:r>
          </a:p>
          <a:p>
            <a:pPr marL="285750" indent="-285750">
              <a:buFont typeface="Arial" panose="020B0604020202020204" pitchFamily="34" charset="0"/>
              <a:buChar char="•"/>
            </a:pPr>
            <a:endParaRPr lang="en-US" sz="2000" dirty="0">
              <a:solidFill>
                <a:srgbClr val="1F1F1F"/>
              </a:solidFill>
              <a:latin typeface="Myriad W08 Regular"/>
            </a:endParaRPr>
          </a:p>
          <a:p>
            <a:pPr marL="285750" indent="-285750">
              <a:buFont typeface="Arial" panose="020B0604020202020204" pitchFamily="34" charset="0"/>
              <a:buChar char="•"/>
            </a:pPr>
            <a:r>
              <a:rPr lang="en-US" sz="2000" dirty="0">
                <a:solidFill>
                  <a:srgbClr val="1F1F1F"/>
                </a:solidFill>
                <a:latin typeface="Myriad W08 Regular"/>
              </a:rPr>
              <a:t>Shared experiences in relation to traditional gender roles and stereotypes, gender pay disparity and the lack of flexible working. </a:t>
            </a:r>
          </a:p>
          <a:p>
            <a:pPr marL="285750" indent="-285750">
              <a:buFont typeface="Arial" panose="020B0604020202020204" pitchFamily="34" charset="0"/>
              <a:buChar char="•"/>
            </a:pPr>
            <a:endParaRPr lang="en-US" sz="2000" dirty="0">
              <a:solidFill>
                <a:srgbClr val="1F1F1F"/>
              </a:solidFill>
              <a:latin typeface="Myriad W08 Regular"/>
            </a:endParaRPr>
          </a:p>
          <a:p>
            <a:pPr marL="285750" indent="-285750">
              <a:buFont typeface="Arial" panose="020B0604020202020204" pitchFamily="34" charset="0"/>
              <a:buChar char="•"/>
            </a:pPr>
            <a:r>
              <a:rPr lang="en-US" sz="2000" dirty="0">
                <a:solidFill>
                  <a:srgbClr val="1F1F1F"/>
                </a:solidFill>
                <a:latin typeface="Myriad W08 Regular"/>
              </a:rPr>
              <a:t>Particularly, working mothers seem to be penalised for their additional care giving commitments outside of work. </a:t>
            </a:r>
          </a:p>
          <a:p>
            <a:pPr marL="285750" indent="-285750">
              <a:buFont typeface="Arial" panose="020B0604020202020204" pitchFamily="34" charset="0"/>
              <a:buChar char="•"/>
            </a:pPr>
            <a:endParaRPr lang="en-US" sz="2000" dirty="0">
              <a:solidFill>
                <a:srgbClr val="1F1F1F"/>
              </a:solidFill>
              <a:latin typeface="Myriad W08 Regular"/>
            </a:endParaRPr>
          </a:p>
          <a:p>
            <a:pPr marL="285750" indent="-285750">
              <a:buFont typeface="Arial" panose="020B0604020202020204" pitchFamily="34" charset="0"/>
              <a:buChar char="•"/>
            </a:pPr>
            <a:r>
              <a:rPr lang="en-US" sz="2000" dirty="0">
                <a:solidFill>
                  <a:srgbClr val="1F1F1F"/>
                </a:solidFill>
                <a:latin typeface="Myriad W08 Regular"/>
              </a:rPr>
              <a:t>Lack of transparency about financial compensation across all regions. This prevents the identification of pay discrepancies and accountability.</a:t>
            </a:r>
            <a:endParaRPr lang="en-GB" sz="2000" dirty="0">
              <a:solidFill>
                <a:srgbClr val="1F1F1F"/>
              </a:solidFill>
              <a:latin typeface="Myriad W08 Regular"/>
            </a:endParaRPr>
          </a:p>
        </p:txBody>
      </p:sp>
      <p:pic>
        <p:nvPicPr>
          <p:cNvPr id="7" name="Picture 6">
            <a:extLst>
              <a:ext uri="{FF2B5EF4-FFF2-40B4-BE49-F238E27FC236}">
                <a16:creationId xmlns:a16="http://schemas.microsoft.com/office/drawing/2014/main" xmlns="" id="{E0279B61-111E-4DF7-97E4-FD1B975297EF}"/>
              </a:ext>
            </a:extLst>
          </p:cNvPr>
          <p:cNvPicPr>
            <a:picLocks noChangeAspect="1"/>
          </p:cNvPicPr>
          <p:nvPr/>
        </p:nvPicPr>
        <p:blipFill>
          <a:blip r:embed="rId6" cstate="print"/>
          <a:stretch>
            <a:fillRect/>
          </a:stretch>
        </p:blipFill>
        <p:spPr>
          <a:xfrm>
            <a:off x="6636640" y="3513496"/>
            <a:ext cx="1921669" cy="2381250"/>
          </a:xfrm>
          <a:prstGeom prst="rect">
            <a:avLst/>
          </a:prstGeom>
        </p:spPr>
      </p:pic>
    </p:spTree>
    <p:extLst>
      <p:ext uri="{BB962C8B-B14F-4D97-AF65-F5344CB8AC3E}">
        <p14:creationId xmlns:p14="http://schemas.microsoft.com/office/powerpoint/2010/main" xmlns="" val="617161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386954" y="720703"/>
            <a:ext cx="8370094" cy="0"/>
          </a:xfrm>
          <a:prstGeom prst="line">
            <a:avLst/>
          </a:prstGeom>
          <a:ln>
            <a:solidFill>
              <a:srgbClr val="00A68D"/>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4755EE30-71FF-4406-BAF0-C06A293D6AF0}"/>
              </a:ext>
            </a:extLst>
          </p:cNvPr>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6785498" y="5351612"/>
            <a:ext cx="2260854" cy="1167384"/>
          </a:xfrm>
          <a:prstGeom prst="rect">
            <a:avLst/>
          </a:prstGeom>
        </p:spPr>
      </p:pic>
      <p:graphicFrame>
        <p:nvGraphicFramePr>
          <p:cNvPr id="11" name="Chart 10">
            <a:extLst>
              <a:ext uri="{FF2B5EF4-FFF2-40B4-BE49-F238E27FC236}">
                <a16:creationId xmlns:a16="http://schemas.microsoft.com/office/drawing/2014/main" xmlns="" id="{32CB7F09-2821-4420-B550-05F61039BE3D}"/>
              </a:ext>
            </a:extLst>
          </p:cNvPr>
          <p:cNvGraphicFramePr/>
          <p:nvPr/>
        </p:nvGraphicFramePr>
        <p:xfrm>
          <a:off x="0" y="2117101"/>
          <a:ext cx="2730024" cy="34426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xmlns="" id="{4B26D870-3B52-4C58-869A-F957BC1922DE}"/>
              </a:ext>
            </a:extLst>
          </p:cNvPr>
          <p:cNvGraphicFramePr/>
          <p:nvPr/>
        </p:nvGraphicFramePr>
        <p:xfrm>
          <a:off x="2781299" y="2117106"/>
          <a:ext cx="2730024" cy="3442671"/>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xmlns="" id="{ECA2A7A7-1303-45FF-9011-D1900EC54A7F}"/>
              </a:ext>
            </a:extLst>
          </p:cNvPr>
          <p:cNvSpPr/>
          <p:nvPr/>
        </p:nvSpPr>
        <p:spPr>
          <a:xfrm>
            <a:off x="296157" y="134396"/>
            <a:ext cx="8058616" cy="646331"/>
          </a:xfrm>
          <a:prstGeom prst="rect">
            <a:avLst/>
          </a:prstGeom>
        </p:spPr>
        <p:txBody>
          <a:bodyPr wrap="none">
            <a:spAutoFit/>
          </a:bodyPr>
          <a:lstStyle/>
          <a:p>
            <a:pPr lvl="0">
              <a:defRPr/>
            </a:pPr>
            <a:r>
              <a:rPr lang="en-US" sz="3600" b="1" dirty="0">
                <a:solidFill>
                  <a:srgbClr val="006C61"/>
                </a:solidFill>
                <a:latin typeface="Myriad W08 Regular"/>
                <a:ea typeface="Geneva" charset="0"/>
                <a:cs typeface="Arial" panose="020B0604020202020204" pitchFamily="34" charset="0"/>
              </a:rPr>
              <a:t>Solutions highlighted in our survey </a:t>
            </a:r>
            <a:endParaRPr lang="en-US" sz="3600" b="1" dirty="0">
              <a:solidFill>
                <a:srgbClr val="00A68D"/>
              </a:solidFill>
              <a:latin typeface="Myriad W08 Regular"/>
              <a:ea typeface="Geneva" charset="0"/>
              <a:cs typeface="Arial" panose="020B0604020202020204" pitchFamily="34" charset="0"/>
            </a:endParaRPr>
          </a:p>
        </p:txBody>
      </p:sp>
      <p:pic>
        <p:nvPicPr>
          <p:cNvPr id="9" name="Picture 8">
            <a:extLst>
              <a:ext uri="{FF2B5EF4-FFF2-40B4-BE49-F238E27FC236}">
                <a16:creationId xmlns:a16="http://schemas.microsoft.com/office/drawing/2014/main" xmlns="" id="{95BB44F9-8E07-4D62-A7D5-93B9573E0FF4}"/>
              </a:ext>
            </a:extLst>
          </p:cNvPr>
          <p:cNvPicPr>
            <a:picLocks noChangeAspect="1"/>
          </p:cNvPicPr>
          <p:nvPr/>
        </p:nvPicPr>
        <p:blipFill>
          <a:blip r:embed="rId5" cstate="print"/>
          <a:stretch>
            <a:fillRect/>
          </a:stretch>
        </p:blipFill>
        <p:spPr>
          <a:xfrm>
            <a:off x="628650" y="1100381"/>
            <a:ext cx="8054276" cy="5392495"/>
          </a:xfrm>
          <a:prstGeom prst="rect">
            <a:avLst/>
          </a:prstGeom>
        </p:spPr>
      </p:pic>
    </p:spTree>
    <p:extLst>
      <p:ext uri="{BB962C8B-B14F-4D97-AF65-F5344CB8AC3E}">
        <p14:creationId xmlns:p14="http://schemas.microsoft.com/office/powerpoint/2010/main" xmlns="" val="692243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386954" y="720703"/>
            <a:ext cx="8370094" cy="0"/>
          </a:xfrm>
          <a:prstGeom prst="line">
            <a:avLst/>
          </a:prstGeom>
          <a:ln>
            <a:solidFill>
              <a:srgbClr val="00A68D"/>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4755EE30-71FF-4406-BAF0-C06A293D6AF0}"/>
              </a:ext>
            </a:extLst>
          </p:cNvPr>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6785498" y="5351612"/>
            <a:ext cx="2260854" cy="1167384"/>
          </a:xfrm>
          <a:prstGeom prst="rect">
            <a:avLst/>
          </a:prstGeom>
        </p:spPr>
      </p:pic>
      <p:graphicFrame>
        <p:nvGraphicFramePr>
          <p:cNvPr id="11" name="Chart 10">
            <a:extLst>
              <a:ext uri="{FF2B5EF4-FFF2-40B4-BE49-F238E27FC236}">
                <a16:creationId xmlns:a16="http://schemas.microsoft.com/office/drawing/2014/main" xmlns="" id="{32CB7F09-2821-4420-B550-05F61039BE3D}"/>
              </a:ext>
            </a:extLst>
          </p:cNvPr>
          <p:cNvGraphicFramePr/>
          <p:nvPr/>
        </p:nvGraphicFramePr>
        <p:xfrm>
          <a:off x="0" y="2117101"/>
          <a:ext cx="2730024" cy="34426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xmlns="" id="{4B26D870-3B52-4C58-869A-F957BC1922DE}"/>
              </a:ext>
            </a:extLst>
          </p:cNvPr>
          <p:cNvGraphicFramePr/>
          <p:nvPr/>
        </p:nvGraphicFramePr>
        <p:xfrm>
          <a:off x="2781299" y="2117106"/>
          <a:ext cx="2730024" cy="3442671"/>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xmlns="" id="{ECA2A7A7-1303-45FF-9011-D1900EC54A7F}"/>
              </a:ext>
            </a:extLst>
          </p:cNvPr>
          <p:cNvSpPr/>
          <p:nvPr/>
        </p:nvSpPr>
        <p:spPr>
          <a:xfrm>
            <a:off x="296157" y="134396"/>
            <a:ext cx="2416046" cy="646331"/>
          </a:xfrm>
          <a:prstGeom prst="rect">
            <a:avLst/>
          </a:prstGeom>
        </p:spPr>
        <p:txBody>
          <a:bodyPr wrap="none">
            <a:spAutoFit/>
          </a:bodyPr>
          <a:lstStyle/>
          <a:p>
            <a:pPr lvl="0">
              <a:defRPr/>
            </a:pPr>
            <a:r>
              <a:rPr lang="en-US" sz="3600" b="1" dirty="0">
                <a:solidFill>
                  <a:srgbClr val="006C61"/>
                </a:solidFill>
                <a:latin typeface="Myriad W08 Regular"/>
                <a:ea typeface="Geneva" charset="0"/>
                <a:cs typeface="Arial" panose="020B0604020202020204" pitchFamily="34" charset="0"/>
              </a:rPr>
              <a:t>Solutions </a:t>
            </a:r>
            <a:endParaRPr lang="en-US" sz="3600" b="1" dirty="0">
              <a:solidFill>
                <a:srgbClr val="00A68D"/>
              </a:solidFill>
              <a:latin typeface="Myriad W08 Regular"/>
              <a:ea typeface="Geneva" charset="0"/>
              <a:cs typeface="Arial" panose="020B0604020202020204" pitchFamily="34" charset="0"/>
            </a:endParaRPr>
          </a:p>
        </p:txBody>
      </p:sp>
      <p:sp>
        <p:nvSpPr>
          <p:cNvPr id="3" name="Rectangle 2">
            <a:extLst>
              <a:ext uri="{FF2B5EF4-FFF2-40B4-BE49-F238E27FC236}">
                <a16:creationId xmlns:a16="http://schemas.microsoft.com/office/drawing/2014/main" xmlns="" id="{74E42BAF-5508-4572-9E82-0BCD7C4C8D85}"/>
              </a:ext>
            </a:extLst>
          </p:cNvPr>
          <p:cNvSpPr/>
          <p:nvPr/>
        </p:nvSpPr>
        <p:spPr>
          <a:xfrm>
            <a:off x="386953" y="1630803"/>
            <a:ext cx="4896824" cy="4524315"/>
          </a:xfrm>
          <a:prstGeom prst="rect">
            <a:avLst/>
          </a:prstGeom>
        </p:spPr>
        <p:txBody>
          <a:bodyPr wrap="square">
            <a:spAutoFit/>
          </a:bodyPr>
          <a:lstStyle/>
          <a:p>
            <a:pPr marL="342900" indent="-342900">
              <a:lnSpc>
                <a:spcPct val="200000"/>
              </a:lnSpc>
              <a:buFont typeface="Arial" panose="020B0604020202020204" pitchFamily="34" charset="0"/>
              <a:buChar char="•"/>
            </a:pPr>
            <a:r>
              <a:rPr lang="en-US" dirty="0">
                <a:solidFill>
                  <a:srgbClr val="1F1F1F"/>
                </a:solidFill>
                <a:latin typeface="Myriad W08 Regular"/>
              </a:rPr>
              <a:t>Supportive and engaged leadership</a:t>
            </a:r>
          </a:p>
          <a:p>
            <a:pPr marL="342900" indent="-342900">
              <a:lnSpc>
                <a:spcPct val="200000"/>
              </a:lnSpc>
              <a:buFont typeface="Arial" panose="020B0604020202020204" pitchFamily="34" charset="0"/>
              <a:buChar char="•"/>
            </a:pPr>
            <a:r>
              <a:rPr lang="en-US" dirty="0">
                <a:solidFill>
                  <a:srgbClr val="1F1F1F"/>
                </a:solidFill>
                <a:latin typeface="Myriad W08 Regular"/>
              </a:rPr>
              <a:t>Prioritising diversity in business planning </a:t>
            </a:r>
          </a:p>
          <a:p>
            <a:pPr marL="342900" indent="-342900">
              <a:lnSpc>
                <a:spcPct val="200000"/>
              </a:lnSpc>
              <a:buFont typeface="Arial" panose="020B0604020202020204" pitchFamily="34" charset="0"/>
              <a:buChar char="•"/>
            </a:pPr>
            <a:r>
              <a:rPr lang="en-US" dirty="0">
                <a:solidFill>
                  <a:srgbClr val="1F1F1F"/>
                </a:solidFill>
                <a:latin typeface="Myriad W08 Regular"/>
              </a:rPr>
              <a:t>Greater transparency </a:t>
            </a:r>
          </a:p>
          <a:p>
            <a:pPr marL="342900" indent="-342900">
              <a:lnSpc>
                <a:spcPct val="200000"/>
              </a:lnSpc>
              <a:buFont typeface="Arial" panose="020B0604020202020204" pitchFamily="34" charset="0"/>
              <a:buChar char="•"/>
            </a:pPr>
            <a:r>
              <a:rPr lang="en-US" dirty="0">
                <a:solidFill>
                  <a:srgbClr val="1F1F1F"/>
                </a:solidFill>
                <a:latin typeface="Myriad W08 Regular"/>
              </a:rPr>
              <a:t>Consistent training to eliminate bias </a:t>
            </a:r>
          </a:p>
          <a:p>
            <a:pPr marL="342900" indent="-342900">
              <a:lnSpc>
                <a:spcPct val="200000"/>
              </a:lnSpc>
              <a:buFont typeface="Arial" panose="020B0604020202020204" pitchFamily="34" charset="0"/>
              <a:buChar char="•"/>
            </a:pPr>
            <a:r>
              <a:rPr lang="en-US" dirty="0">
                <a:solidFill>
                  <a:srgbClr val="1F1F1F"/>
                </a:solidFill>
                <a:latin typeface="Myriad W08 Regular"/>
              </a:rPr>
              <a:t>Assess recruitment and selection policies</a:t>
            </a:r>
          </a:p>
          <a:p>
            <a:pPr marL="342900" indent="-342900">
              <a:lnSpc>
                <a:spcPct val="200000"/>
              </a:lnSpc>
              <a:buFont typeface="Arial" panose="020B0604020202020204" pitchFamily="34" charset="0"/>
              <a:buChar char="•"/>
            </a:pPr>
            <a:r>
              <a:rPr lang="en-US" dirty="0">
                <a:solidFill>
                  <a:srgbClr val="1F1F1F"/>
                </a:solidFill>
                <a:latin typeface="Myriad W08 Regular"/>
              </a:rPr>
              <a:t>Gender champions, bystander training and balanced decision making boards  </a:t>
            </a:r>
          </a:p>
          <a:p>
            <a:pPr marL="342900" indent="-342900">
              <a:lnSpc>
                <a:spcPct val="200000"/>
              </a:lnSpc>
              <a:buFont typeface="Arial" panose="020B0604020202020204" pitchFamily="34" charset="0"/>
              <a:buChar char="•"/>
            </a:pPr>
            <a:r>
              <a:rPr lang="en-US" dirty="0">
                <a:solidFill>
                  <a:srgbClr val="1F1F1F"/>
                </a:solidFill>
                <a:latin typeface="Myriad W08 Regular"/>
              </a:rPr>
              <a:t>Make flexible working available to all</a:t>
            </a:r>
          </a:p>
        </p:txBody>
      </p:sp>
      <p:pic>
        <p:nvPicPr>
          <p:cNvPr id="4" name="Picture 3">
            <a:extLst>
              <a:ext uri="{FF2B5EF4-FFF2-40B4-BE49-F238E27FC236}">
                <a16:creationId xmlns:a16="http://schemas.microsoft.com/office/drawing/2014/main" xmlns="" id="{59CEE242-96F8-401C-AEA0-106F6306C03C}"/>
              </a:ext>
            </a:extLst>
          </p:cNvPr>
          <p:cNvPicPr>
            <a:picLocks noChangeAspect="1"/>
          </p:cNvPicPr>
          <p:nvPr/>
        </p:nvPicPr>
        <p:blipFill>
          <a:blip r:embed="rId5" cstate="print"/>
          <a:stretch>
            <a:fillRect/>
          </a:stretch>
        </p:blipFill>
        <p:spPr>
          <a:xfrm>
            <a:off x="5116475" y="2772612"/>
            <a:ext cx="3793139" cy="2579000"/>
          </a:xfrm>
          <a:prstGeom prst="rect">
            <a:avLst/>
          </a:prstGeom>
        </p:spPr>
      </p:pic>
    </p:spTree>
    <p:extLst>
      <p:ext uri="{BB962C8B-B14F-4D97-AF65-F5344CB8AC3E}">
        <p14:creationId xmlns:p14="http://schemas.microsoft.com/office/powerpoint/2010/main" xmlns="" val="2392482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386954" y="720703"/>
            <a:ext cx="8370094" cy="0"/>
          </a:xfrm>
          <a:prstGeom prst="line">
            <a:avLst/>
          </a:prstGeom>
          <a:ln>
            <a:solidFill>
              <a:srgbClr val="00A68D"/>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4755EE30-71FF-4406-BAF0-C06A293D6AF0}"/>
              </a:ext>
            </a:extLst>
          </p:cNvPr>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6785498" y="5351612"/>
            <a:ext cx="2260854" cy="1167384"/>
          </a:xfrm>
          <a:prstGeom prst="rect">
            <a:avLst/>
          </a:prstGeom>
        </p:spPr>
      </p:pic>
      <p:graphicFrame>
        <p:nvGraphicFramePr>
          <p:cNvPr id="11" name="Chart 10">
            <a:extLst>
              <a:ext uri="{FF2B5EF4-FFF2-40B4-BE49-F238E27FC236}">
                <a16:creationId xmlns:a16="http://schemas.microsoft.com/office/drawing/2014/main" xmlns="" id="{32CB7F09-2821-4420-B550-05F61039BE3D}"/>
              </a:ext>
            </a:extLst>
          </p:cNvPr>
          <p:cNvGraphicFramePr/>
          <p:nvPr/>
        </p:nvGraphicFramePr>
        <p:xfrm>
          <a:off x="0" y="2117101"/>
          <a:ext cx="2730024" cy="34426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xmlns="" id="{4B26D870-3B52-4C58-869A-F957BC1922DE}"/>
              </a:ext>
            </a:extLst>
          </p:cNvPr>
          <p:cNvGraphicFramePr/>
          <p:nvPr/>
        </p:nvGraphicFramePr>
        <p:xfrm>
          <a:off x="2781299" y="2117106"/>
          <a:ext cx="2730024" cy="3442671"/>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xmlns="" id="{FFE810A9-0C1A-4479-A9FE-1742D5C1A89A}"/>
              </a:ext>
            </a:extLst>
          </p:cNvPr>
          <p:cNvSpPr/>
          <p:nvPr/>
        </p:nvSpPr>
        <p:spPr>
          <a:xfrm>
            <a:off x="296157" y="134396"/>
            <a:ext cx="6724918" cy="646331"/>
          </a:xfrm>
          <a:prstGeom prst="rect">
            <a:avLst/>
          </a:prstGeom>
        </p:spPr>
        <p:txBody>
          <a:bodyPr wrap="none">
            <a:spAutoFit/>
          </a:bodyPr>
          <a:lstStyle/>
          <a:p>
            <a:pPr lvl="0">
              <a:defRPr/>
            </a:pPr>
            <a:r>
              <a:rPr lang="en-US" sz="3600" b="1" dirty="0">
                <a:solidFill>
                  <a:srgbClr val="006C61"/>
                </a:solidFill>
                <a:latin typeface="Myriad W08 Regular"/>
                <a:ea typeface="Geneva" charset="0"/>
                <a:cs typeface="Arial" panose="020B0604020202020204" pitchFamily="34" charset="0"/>
              </a:rPr>
              <a:t>Blueprint for Gender Balance </a:t>
            </a:r>
            <a:endParaRPr lang="en-US" sz="3600" b="1" dirty="0">
              <a:solidFill>
                <a:srgbClr val="00A68D"/>
              </a:solidFill>
              <a:latin typeface="Myriad W08 Regular"/>
              <a:ea typeface="Geneva" charset="0"/>
              <a:cs typeface="Arial" panose="020B0604020202020204" pitchFamily="34" charset="0"/>
            </a:endParaRPr>
          </a:p>
        </p:txBody>
      </p:sp>
      <p:pic>
        <p:nvPicPr>
          <p:cNvPr id="2" name="Picture 1">
            <a:extLst>
              <a:ext uri="{FF2B5EF4-FFF2-40B4-BE49-F238E27FC236}">
                <a16:creationId xmlns:a16="http://schemas.microsoft.com/office/drawing/2014/main" xmlns="" id="{095AD659-4B93-4DEB-A0CC-8828689114BA}"/>
              </a:ext>
            </a:extLst>
          </p:cNvPr>
          <p:cNvPicPr>
            <a:picLocks noChangeAspect="1"/>
          </p:cNvPicPr>
          <p:nvPr/>
        </p:nvPicPr>
        <p:blipFill>
          <a:blip r:embed="rId5" cstate="print"/>
          <a:stretch>
            <a:fillRect/>
          </a:stretch>
        </p:blipFill>
        <p:spPr>
          <a:xfrm>
            <a:off x="1909087" y="1122604"/>
            <a:ext cx="4474448" cy="5431668"/>
          </a:xfrm>
          <a:prstGeom prst="rect">
            <a:avLst/>
          </a:prstGeom>
        </p:spPr>
      </p:pic>
    </p:spTree>
    <p:extLst>
      <p:ext uri="{BB962C8B-B14F-4D97-AF65-F5344CB8AC3E}">
        <p14:creationId xmlns:p14="http://schemas.microsoft.com/office/powerpoint/2010/main" xmlns="" val="3895608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386954" y="720703"/>
            <a:ext cx="8370094" cy="0"/>
          </a:xfrm>
          <a:prstGeom prst="line">
            <a:avLst/>
          </a:prstGeom>
          <a:ln>
            <a:solidFill>
              <a:srgbClr val="00A68D"/>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4755EE30-71FF-4406-BAF0-C06A293D6AF0}"/>
              </a:ext>
            </a:extLst>
          </p:cNvPr>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6785498" y="5351612"/>
            <a:ext cx="2260854" cy="1167384"/>
          </a:xfrm>
          <a:prstGeom prst="rect">
            <a:avLst/>
          </a:prstGeom>
        </p:spPr>
      </p:pic>
      <p:graphicFrame>
        <p:nvGraphicFramePr>
          <p:cNvPr id="11" name="Chart 10">
            <a:extLst>
              <a:ext uri="{FF2B5EF4-FFF2-40B4-BE49-F238E27FC236}">
                <a16:creationId xmlns:a16="http://schemas.microsoft.com/office/drawing/2014/main" xmlns="" id="{32CB7F09-2821-4420-B550-05F61039BE3D}"/>
              </a:ext>
            </a:extLst>
          </p:cNvPr>
          <p:cNvGraphicFramePr/>
          <p:nvPr/>
        </p:nvGraphicFramePr>
        <p:xfrm>
          <a:off x="0" y="2117101"/>
          <a:ext cx="2730024" cy="34426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xmlns="" id="{4B26D870-3B52-4C58-869A-F957BC1922DE}"/>
              </a:ext>
            </a:extLst>
          </p:cNvPr>
          <p:cNvGraphicFramePr/>
          <p:nvPr/>
        </p:nvGraphicFramePr>
        <p:xfrm>
          <a:off x="2781299" y="2117106"/>
          <a:ext cx="2730024" cy="3442671"/>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xmlns="" id="{FFE810A9-0C1A-4479-A9FE-1742D5C1A89A}"/>
              </a:ext>
            </a:extLst>
          </p:cNvPr>
          <p:cNvSpPr/>
          <p:nvPr/>
        </p:nvSpPr>
        <p:spPr>
          <a:xfrm>
            <a:off x="296156" y="134396"/>
            <a:ext cx="7870744" cy="646331"/>
          </a:xfrm>
          <a:prstGeom prst="rect">
            <a:avLst/>
          </a:prstGeom>
        </p:spPr>
        <p:txBody>
          <a:bodyPr wrap="none">
            <a:spAutoFit/>
          </a:bodyPr>
          <a:lstStyle/>
          <a:p>
            <a:pPr lvl="0">
              <a:defRPr/>
            </a:pPr>
            <a:r>
              <a:rPr lang="en-US" sz="3600" b="1" dirty="0">
                <a:solidFill>
                  <a:srgbClr val="006C61"/>
                </a:solidFill>
                <a:latin typeface="Myriad W08 Regular"/>
                <a:ea typeface="Geneva" charset="0"/>
                <a:cs typeface="Arial" panose="020B0604020202020204" pitchFamily="34" charset="0"/>
              </a:rPr>
              <a:t>Women in Law Pledge &amp; Guidance </a:t>
            </a:r>
            <a:endParaRPr lang="en-US" sz="3600" b="1" dirty="0">
              <a:solidFill>
                <a:srgbClr val="00A68D"/>
              </a:solidFill>
              <a:latin typeface="Myriad W08 Regular"/>
              <a:ea typeface="Geneva" charset="0"/>
              <a:cs typeface="Arial" panose="020B0604020202020204" pitchFamily="34" charset="0"/>
            </a:endParaRPr>
          </a:p>
        </p:txBody>
      </p:sp>
      <p:pic>
        <p:nvPicPr>
          <p:cNvPr id="8" name="Picture 7">
            <a:extLst>
              <a:ext uri="{FF2B5EF4-FFF2-40B4-BE49-F238E27FC236}">
                <a16:creationId xmlns:a16="http://schemas.microsoft.com/office/drawing/2014/main" xmlns="" id="{EFA06415-4BD8-4091-94C6-9BD1888BDE6F}"/>
              </a:ext>
            </a:extLst>
          </p:cNvPr>
          <p:cNvPicPr>
            <a:picLocks noChangeAspect="1"/>
          </p:cNvPicPr>
          <p:nvPr/>
        </p:nvPicPr>
        <p:blipFill rotWithShape="1">
          <a:blip r:embed="rId5" cstate="print"/>
          <a:srcRect/>
          <a:stretch/>
        </p:blipFill>
        <p:spPr>
          <a:xfrm>
            <a:off x="2840853" y="887444"/>
            <a:ext cx="3462295" cy="5746073"/>
          </a:xfrm>
          <a:prstGeom prst="rect">
            <a:avLst/>
          </a:prstGeom>
        </p:spPr>
      </p:pic>
    </p:spTree>
    <p:extLst>
      <p:ext uri="{BB962C8B-B14F-4D97-AF65-F5344CB8AC3E}">
        <p14:creationId xmlns:p14="http://schemas.microsoft.com/office/powerpoint/2010/main" xmlns="" val="3015039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xmlns="" id="{32CB7F09-2821-4420-B550-05F61039BE3D}"/>
              </a:ext>
            </a:extLst>
          </p:cNvPr>
          <p:cNvGraphicFramePr/>
          <p:nvPr/>
        </p:nvGraphicFramePr>
        <p:xfrm>
          <a:off x="0" y="2117101"/>
          <a:ext cx="2730024" cy="34426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xmlns="" id="{4B26D870-3B52-4C58-869A-F957BC1922DE}"/>
              </a:ext>
            </a:extLst>
          </p:cNvPr>
          <p:cNvGraphicFramePr/>
          <p:nvPr/>
        </p:nvGraphicFramePr>
        <p:xfrm>
          <a:off x="2781299" y="2117106"/>
          <a:ext cx="2730024" cy="3442671"/>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a:extLst>
              <a:ext uri="{FF2B5EF4-FFF2-40B4-BE49-F238E27FC236}">
                <a16:creationId xmlns:a16="http://schemas.microsoft.com/office/drawing/2014/main" xmlns="" id="{EF82EFB5-9CA5-4EAF-B5C9-787A62978079}"/>
              </a:ext>
            </a:extLst>
          </p:cNvPr>
          <p:cNvPicPr>
            <a:picLocks noChangeAspect="1"/>
          </p:cNvPicPr>
          <p:nvPr/>
        </p:nvPicPr>
        <p:blipFill>
          <a:blip r:embed="rId4" cstate="print"/>
          <a:stretch>
            <a:fillRect/>
          </a:stretch>
        </p:blipFill>
        <p:spPr>
          <a:xfrm>
            <a:off x="1085661" y="11751"/>
            <a:ext cx="6121301" cy="6834499"/>
          </a:xfrm>
          <a:prstGeom prst="rect">
            <a:avLst/>
          </a:prstGeom>
        </p:spPr>
      </p:pic>
    </p:spTree>
    <p:extLst>
      <p:ext uri="{BB962C8B-B14F-4D97-AF65-F5344CB8AC3E}">
        <p14:creationId xmlns:p14="http://schemas.microsoft.com/office/powerpoint/2010/main" xmlns="" val="1410087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2209C1-03DD-470F-A9B3-34646C81B543}"/>
              </a:ext>
            </a:extLst>
          </p:cNvPr>
          <p:cNvSpPr>
            <a:spLocks noGrp="1"/>
          </p:cNvSpPr>
          <p:nvPr>
            <p:ph type="title"/>
          </p:nvPr>
        </p:nvSpPr>
        <p:spPr>
          <a:xfrm>
            <a:off x="491490" y="365125"/>
            <a:ext cx="3840086" cy="1692794"/>
          </a:xfrm>
        </p:spPr>
        <p:txBody>
          <a:bodyPr>
            <a:normAutofit fontScale="90000"/>
          </a:bodyPr>
          <a:lstStyle/>
          <a:p>
            <a:r>
              <a:rPr lang="en-GB" b="1" dirty="0">
                <a:latin typeface="Arial Nova" panose="020B0504020202020204" pitchFamily="34" charset="0"/>
              </a:rPr>
              <a:t>Thank you!</a:t>
            </a:r>
            <a:br>
              <a:rPr lang="en-GB" b="1" dirty="0">
                <a:latin typeface="Arial Nova" panose="020B0504020202020204" pitchFamily="34" charset="0"/>
              </a:rPr>
            </a:br>
            <a:r>
              <a:rPr lang="en-GB" b="1" dirty="0">
                <a:latin typeface="Arial Nova" panose="020B0504020202020204" pitchFamily="34" charset="0"/>
              </a:rPr>
              <a:t>Any questions?</a:t>
            </a:r>
          </a:p>
        </p:txBody>
      </p:sp>
      <p:sp>
        <p:nvSpPr>
          <p:cNvPr id="3" name="Content Placeholder 2">
            <a:extLst>
              <a:ext uri="{FF2B5EF4-FFF2-40B4-BE49-F238E27FC236}">
                <a16:creationId xmlns:a16="http://schemas.microsoft.com/office/drawing/2014/main" xmlns="" id="{6FDADC9B-B55C-4C91-B1AA-40828304CB62}"/>
              </a:ext>
            </a:extLst>
          </p:cNvPr>
          <p:cNvSpPr>
            <a:spLocks noGrp="1"/>
          </p:cNvSpPr>
          <p:nvPr>
            <p:ph idx="1"/>
          </p:nvPr>
        </p:nvSpPr>
        <p:spPr>
          <a:xfrm>
            <a:off x="491491" y="2575034"/>
            <a:ext cx="3840085" cy="3462228"/>
          </a:xfrm>
        </p:spPr>
        <p:txBody>
          <a:bodyPr>
            <a:normAutofit/>
          </a:bodyPr>
          <a:lstStyle/>
          <a:p>
            <a:r>
              <a:rPr lang="en-GB" sz="1800" dirty="0"/>
              <a:t>Christina Blacklaws</a:t>
            </a:r>
          </a:p>
          <a:p>
            <a:r>
              <a:rPr lang="en-GB" sz="1800" dirty="0"/>
              <a:t>Immediate Past President of the Law Society of England and Wales</a:t>
            </a:r>
          </a:p>
          <a:p>
            <a:r>
              <a:rPr lang="en-GB" sz="1800" dirty="0"/>
              <a:t>Leader, NED, consultant and speaker</a:t>
            </a:r>
          </a:p>
          <a:p>
            <a:r>
              <a:rPr lang="en-GB" sz="1800" dirty="0"/>
              <a:t>Advisory Board of Thompson Reuters Women in Leadership; Advisory Board of 20-First</a:t>
            </a:r>
          </a:p>
          <a:p>
            <a:r>
              <a:rPr lang="en-GB" sz="1800" dirty="0"/>
              <a:t>@</a:t>
            </a:r>
            <a:r>
              <a:rPr lang="en-GB" sz="1800" dirty="0" err="1"/>
              <a:t>blacklawslaw</a:t>
            </a:r>
            <a:endParaRPr lang="en-GB" sz="1800" dirty="0"/>
          </a:p>
          <a:p>
            <a:r>
              <a:rPr lang="en-GB" sz="1800" dirty="0">
                <a:hlinkClick r:id="rId2"/>
              </a:rPr>
              <a:t>christina@blacklawsconsulting.com</a:t>
            </a:r>
            <a:endParaRPr lang="en-GB" sz="1800" dirty="0"/>
          </a:p>
          <a:p>
            <a:r>
              <a:rPr lang="en-GB" sz="1800" dirty="0"/>
              <a:t>07714230852</a:t>
            </a:r>
          </a:p>
          <a:p>
            <a:pPr marL="0" indent="0">
              <a:buNone/>
            </a:pPr>
            <a:endParaRPr lang="en-GB" sz="1800" dirty="0"/>
          </a:p>
        </p:txBody>
      </p:sp>
      <p:pic>
        <p:nvPicPr>
          <p:cNvPr id="5" name="Picture 4" descr="A person standing in the grass&#10;&#10;Description automatically generated">
            <a:extLst>
              <a:ext uri="{FF2B5EF4-FFF2-40B4-BE49-F238E27FC236}">
                <a16:creationId xmlns:a16="http://schemas.microsoft.com/office/drawing/2014/main" xmlns="" id="{5420EACF-815D-41F0-A167-D40E30327F7B}"/>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4409137"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xmlns="" val="153538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3.jpg"/>
          <p:cNvPicPr>
            <a:picLocks noChangeAspect="1" noChangeArrowheads="1"/>
          </p:cNvPicPr>
          <p:nvPr/>
        </p:nvPicPr>
        <p:blipFill>
          <a:blip r:embed="rId2" cstate="print"/>
          <a:srcRect/>
          <a:stretch>
            <a:fillRect/>
          </a:stretch>
        </p:blipFill>
        <p:spPr bwMode="auto">
          <a:xfrm>
            <a:off x="0" y="0"/>
            <a:ext cx="9221230" cy="1143000"/>
          </a:xfrm>
          <a:prstGeom prst="rect">
            <a:avLst/>
          </a:prstGeom>
          <a:noFill/>
        </p:spPr>
      </p:pic>
      <p:sp>
        <p:nvSpPr>
          <p:cNvPr id="10" name="TextBox 9"/>
          <p:cNvSpPr txBox="1"/>
          <p:nvPr/>
        </p:nvSpPr>
        <p:spPr>
          <a:xfrm>
            <a:off x="2667000" y="1847195"/>
            <a:ext cx="6553200" cy="4401205"/>
          </a:xfrm>
          <a:prstGeom prst="rect">
            <a:avLst/>
          </a:prstGeom>
          <a:noFill/>
        </p:spPr>
        <p:txBody>
          <a:bodyPr wrap="square" rtlCol="0">
            <a:spAutoFit/>
          </a:bodyPr>
          <a:lstStyle/>
          <a:p>
            <a:pPr lvl="0" fontAlgn="base"/>
            <a:r>
              <a:rPr lang="en-US" sz="2000" b="1" dirty="0"/>
              <a:t>Patrick </a:t>
            </a:r>
            <a:r>
              <a:rPr lang="en-US" sz="2000" b="1" dirty="0" err="1"/>
              <a:t>Dransfield</a:t>
            </a:r>
            <a:r>
              <a:rPr lang="en-US" sz="2000" dirty="0"/>
              <a:t>, Co-Director, In-House Community</a:t>
            </a:r>
          </a:p>
          <a:p>
            <a:r>
              <a:rPr lang="en-US" sz="2000" dirty="0"/>
              <a:t>Patrick is Co-Director of the In-House Community, wholly owned by Pacific Business Press and has twenty-two years of experience working in the legal industry: as Asia Managing Director of </a:t>
            </a:r>
            <a:r>
              <a:rPr lang="en-US" sz="2000" dirty="0" err="1"/>
              <a:t>Euromoney</a:t>
            </a:r>
            <a:r>
              <a:rPr lang="en-US" sz="2000" dirty="0"/>
              <a:t> Institutional Investor, and then as Marketing and Business Development Director for Asia for Shearman &amp; Sterling and White &amp; Case respectively. Patrick joined Pacific Business Press in 2008. His publishing career began with Haymarket Publishing in 1987. Patrick is a graduate of Leeds University and also holds a Master’s Degree in Far East Area Studies from the School of Oriental &amp; African Studies (London University SOAS). Patrick is included in the 30 people to watch in the business of law in Asia 2019 by Asia Law Portal.</a:t>
            </a:r>
          </a:p>
        </p:txBody>
      </p:sp>
      <p:pic>
        <p:nvPicPr>
          <p:cNvPr id="47106" name="Picture 2" descr="Y:\PERSONAL FOLDERS\Patrick\Bio\DSC_0332.jpg"/>
          <p:cNvPicPr>
            <a:picLocks noChangeAspect="1" noChangeArrowheads="1"/>
          </p:cNvPicPr>
          <p:nvPr/>
        </p:nvPicPr>
        <p:blipFill>
          <a:blip r:embed="rId3" cstate="screen"/>
          <a:srcRect/>
          <a:stretch>
            <a:fillRect/>
          </a:stretch>
        </p:blipFill>
        <p:spPr bwMode="auto">
          <a:xfrm>
            <a:off x="228600" y="2133600"/>
            <a:ext cx="2394483" cy="27432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3.jpg"/>
          <p:cNvPicPr>
            <a:picLocks noChangeAspect="1" noChangeArrowheads="1"/>
          </p:cNvPicPr>
          <p:nvPr/>
        </p:nvPicPr>
        <p:blipFill>
          <a:blip r:embed="rId2" cstate="print"/>
          <a:srcRect/>
          <a:stretch>
            <a:fillRect/>
          </a:stretch>
        </p:blipFill>
        <p:spPr bwMode="auto">
          <a:xfrm>
            <a:off x="0" y="0"/>
            <a:ext cx="9221230" cy="1143000"/>
          </a:xfrm>
          <a:prstGeom prst="rect">
            <a:avLst/>
          </a:prstGeom>
          <a:noFill/>
        </p:spPr>
      </p:pic>
      <p:sp>
        <p:nvSpPr>
          <p:cNvPr id="7" name="TextBox 6"/>
          <p:cNvSpPr txBox="1"/>
          <p:nvPr/>
        </p:nvSpPr>
        <p:spPr>
          <a:xfrm>
            <a:off x="2667000" y="2785408"/>
            <a:ext cx="6477000" cy="1938992"/>
          </a:xfrm>
          <a:prstGeom prst="rect">
            <a:avLst/>
          </a:prstGeom>
          <a:noFill/>
        </p:spPr>
        <p:txBody>
          <a:bodyPr wrap="square" rtlCol="0">
            <a:spAutoFit/>
          </a:bodyPr>
          <a:lstStyle/>
          <a:p>
            <a:pPr fontAlgn="base"/>
            <a:r>
              <a:rPr lang="en-US" sz="2400" b="1" dirty="0"/>
              <a:t>Sally Dyson</a:t>
            </a:r>
            <a:r>
              <a:rPr lang="en-US" sz="2400" dirty="0"/>
              <a:t>, consultant and coach to the legal profession at Firm Sense, former Head of Group Compliance &amp; Regulation at Travelex Group and Co-Author of “The Real Deal: Law Firm Leadership that Works.”</a:t>
            </a:r>
          </a:p>
        </p:txBody>
      </p:sp>
      <p:pic>
        <p:nvPicPr>
          <p:cNvPr id="1026" name="Picture 2" descr="Y:\WEBINARS 2020\WOMEN IN LAW 2020\Speakers\Photos\Photo\Sally Dyson color.jpg"/>
          <p:cNvPicPr>
            <a:picLocks noChangeAspect="1" noChangeArrowheads="1"/>
          </p:cNvPicPr>
          <p:nvPr/>
        </p:nvPicPr>
        <p:blipFill>
          <a:blip r:embed="rId3" cstate="screen"/>
          <a:srcRect/>
          <a:stretch>
            <a:fillRect/>
          </a:stretch>
        </p:blipFill>
        <p:spPr bwMode="auto">
          <a:xfrm>
            <a:off x="381000" y="2267243"/>
            <a:ext cx="2209800" cy="276195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3.jpg"/>
          <p:cNvPicPr>
            <a:picLocks noChangeAspect="1" noChangeArrowheads="1"/>
          </p:cNvPicPr>
          <p:nvPr/>
        </p:nvPicPr>
        <p:blipFill>
          <a:blip r:embed="rId2" cstate="print"/>
          <a:srcRect/>
          <a:stretch>
            <a:fillRect/>
          </a:stretch>
        </p:blipFill>
        <p:spPr bwMode="auto">
          <a:xfrm>
            <a:off x="0" y="0"/>
            <a:ext cx="9221230" cy="1143000"/>
          </a:xfrm>
          <a:prstGeom prst="rect">
            <a:avLst/>
          </a:prstGeom>
          <a:noFill/>
        </p:spPr>
      </p:pic>
      <p:sp>
        <p:nvSpPr>
          <p:cNvPr id="6" name="TextBox 5"/>
          <p:cNvSpPr txBox="1"/>
          <p:nvPr/>
        </p:nvSpPr>
        <p:spPr>
          <a:xfrm>
            <a:off x="1981200" y="1828800"/>
            <a:ext cx="7010400" cy="646331"/>
          </a:xfrm>
          <a:prstGeom prst="rect">
            <a:avLst/>
          </a:prstGeom>
          <a:noFill/>
        </p:spPr>
        <p:txBody>
          <a:bodyPr wrap="square" rtlCol="0">
            <a:spAutoFit/>
          </a:bodyPr>
          <a:lstStyle/>
          <a:p>
            <a:r>
              <a:rPr lang="en-US" b="1" dirty="0" err="1"/>
              <a:t>Neelam</a:t>
            </a:r>
            <a:r>
              <a:rPr lang="en-US" b="1" dirty="0"/>
              <a:t> </a:t>
            </a:r>
            <a:r>
              <a:rPr lang="en-US" b="1" dirty="0" err="1"/>
              <a:t>Kaul</a:t>
            </a:r>
            <a:r>
              <a:rPr lang="en-US" b="1" dirty="0"/>
              <a:t>, </a:t>
            </a:r>
            <a:r>
              <a:rPr lang="en-US" dirty="0"/>
              <a:t>Founder, “Stressed in the City”, Global Executive Career Coach</a:t>
            </a:r>
          </a:p>
        </p:txBody>
      </p:sp>
      <p:sp>
        <p:nvSpPr>
          <p:cNvPr id="5" name="TextBox 4"/>
          <p:cNvSpPr txBox="1"/>
          <p:nvPr/>
        </p:nvSpPr>
        <p:spPr>
          <a:xfrm>
            <a:off x="838200" y="3239869"/>
            <a:ext cx="6324600" cy="646331"/>
          </a:xfrm>
          <a:prstGeom prst="rect">
            <a:avLst/>
          </a:prstGeom>
          <a:noFill/>
        </p:spPr>
        <p:txBody>
          <a:bodyPr wrap="square" rtlCol="0">
            <a:spAutoFit/>
          </a:bodyPr>
          <a:lstStyle/>
          <a:p>
            <a:r>
              <a:rPr lang="en-US" b="1" dirty="0"/>
              <a:t>Nguyen Ha </a:t>
            </a:r>
            <a:r>
              <a:rPr lang="en-US" b="1" dirty="0" err="1"/>
              <a:t>Quyen</a:t>
            </a:r>
            <a:r>
              <a:rPr lang="en-US" b="1" dirty="0"/>
              <a:t> Hoang, </a:t>
            </a:r>
            <a:r>
              <a:rPr lang="en-US" dirty="0"/>
              <a:t>Founding and Managing Partner, LNT &amp; Partners</a:t>
            </a:r>
          </a:p>
        </p:txBody>
      </p:sp>
      <p:sp>
        <p:nvSpPr>
          <p:cNvPr id="7" name="TextBox 6"/>
          <p:cNvSpPr txBox="1"/>
          <p:nvPr/>
        </p:nvSpPr>
        <p:spPr>
          <a:xfrm>
            <a:off x="2057400" y="4736068"/>
            <a:ext cx="7239000" cy="369332"/>
          </a:xfrm>
          <a:prstGeom prst="rect">
            <a:avLst/>
          </a:prstGeom>
          <a:noFill/>
        </p:spPr>
        <p:txBody>
          <a:bodyPr wrap="square" rtlCol="0">
            <a:spAutoFit/>
          </a:bodyPr>
          <a:lstStyle/>
          <a:p>
            <a:r>
              <a:rPr lang="en-US" b="1" dirty="0"/>
              <a:t>Patrick </a:t>
            </a:r>
            <a:r>
              <a:rPr lang="en-US" b="1" dirty="0" err="1"/>
              <a:t>Dransfield</a:t>
            </a:r>
            <a:r>
              <a:rPr lang="en-US" dirty="0"/>
              <a:t>, Co-Director, In-House Community</a:t>
            </a:r>
          </a:p>
        </p:txBody>
      </p:sp>
      <p:pic>
        <p:nvPicPr>
          <p:cNvPr id="8" name="Picture 2" descr="Y:\WEBINARS 2020\WOMEN IN LAW 2020\Speakers\Photos\Photo\Neelam Kaul.jpg"/>
          <p:cNvPicPr>
            <a:picLocks noChangeAspect="1" noChangeArrowheads="1"/>
          </p:cNvPicPr>
          <p:nvPr/>
        </p:nvPicPr>
        <p:blipFill>
          <a:blip r:embed="rId3" cstate="screen"/>
          <a:srcRect/>
          <a:stretch>
            <a:fillRect/>
          </a:stretch>
        </p:blipFill>
        <p:spPr bwMode="auto">
          <a:xfrm>
            <a:off x="451485" y="1447800"/>
            <a:ext cx="1301115" cy="1524000"/>
          </a:xfrm>
          <a:prstGeom prst="rect">
            <a:avLst/>
          </a:prstGeom>
          <a:noFill/>
        </p:spPr>
      </p:pic>
      <p:pic>
        <p:nvPicPr>
          <p:cNvPr id="9" name="Picture 2" descr="Y:\WEBINARS 2020\WOMEN IN LAW 2020\Speakers\Photos\Photo\Nguyen Ha Quyen Hoang - LNT &amp; Partners.jpg"/>
          <p:cNvPicPr>
            <a:picLocks noChangeAspect="1" noChangeArrowheads="1"/>
          </p:cNvPicPr>
          <p:nvPr/>
        </p:nvPicPr>
        <p:blipFill>
          <a:blip r:embed="rId4" cstate="screen"/>
          <a:srcRect/>
          <a:stretch>
            <a:fillRect/>
          </a:stretch>
        </p:blipFill>
        <p:spPr bwMode="auto">
          <a:xfrm>
            <a:off x="7239000" y="2743200"/>
            <a:ext cx="1371600" cy="1608466"/>
          </a:xfrm>
          <a:prstGeom prst="rect">
            <a:avLst/>
          </a:prstGeom>
          <a:noFill/>
        </p:spPr>
      </p:pic>
      <p:sp>
        <p:nvSpPr>
          <p:cNvPr id="11" name="TextBox 10"/>
          <p:cNvSpPr txBox="1"/>
          <p:nvPr/>
        </p:nvSpPr>
        <p:spPr>
          <a:xfrm>
            <a:off x="2667000" y="5943600"/>
            <a:ext cx="5257800" cy="369332"/>
          </a:xfrm>
          <a:prstGeom prst="rect">
            <a:avLst/>
          </a:prstGeom>
          <a:noFill/>
        </p:spPr>
        <p:txBody>
          <a:bodyPr wrap="square" rtlCol="0">
            <a:spAutoFit/>
          </a:bodyPr>
          <a:lstStyle/>
          <a:p>
            <a:r>
              <a:rPr lang="en-US" b="1" dirty="0"/>
              <a:t>Serena Wallace-Turner, </a:t>
            </a:r>
            <a:r>
              <a:rPr lang="en-US" dirty="0"/>
              <a:t>COO, Radiant Law</a:t>
            </a:r>
          </a:p>
        </p:txBody>
      </p:sp>
      <p:pic>
        <p:nvPicPr>
          <p:cNvPr id="12" name="Picture 2" descr="Y:\PERSONAL FOLDERS\Patrick\Bio\DSC_0332.jpg"/>
          <p:cNvPicPr>
            <a:picLocks noChangeAspect="1" noChangeArrowheads="1"/>
          </p:cNvPicPr>
          <p:nvPr/>
        </p:nvPicPr>
        <p:blipFill>
          <a:blip r:embed="rId5" cstate="screen"/>
          <a:srcRect/>
          <a:stretch>
            <a:fillRect/>
          </a:stretch>
        </p:blipFill>
        <p:spPr bwMode="auto">
          <a:xfrm>
            <a:off x="457200" y="4114800"/>
            <a:ext cx="1463296" cy="1676400"/>
          </a:xfrm>
          <a:prstGeom prst="rect">
            <a:avLst/>
          </a:prstGeom>
          <a:noFill/>
        </p:spPr>
      </p:pic>
      <p:pic>
        <p:nvPicPr>
          <p:cNvPr id="10" name="Picture 2" descr="Y:\WEBINARS 2020\WOMEN IN LAW 2020\Speakers\Photos\Photo\Serena Wallace-Turner - Radiant Law.png"/>
          <p:cNvPicPr>
            <a:picLocks noChangeAspect="1" noChangeArrowheads="1"/>
          </p:cNvPicPr>
          <p:nvPr/>
        </p:nvPicPr>
        <p:blipFill>
          <a:blip r:embed="rId6" cstate="screen"/>
          <a:srcRect/>
          <a:stretch>
            <a:fillRect/>
          </a:stretch>
        </p:blipFill>
        <p:spPr bwMode="auto">
          <a:xfrm>
            <a:off x="7315200" y="5181600"/>
            <a:ext cx="1255059" cy="1524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3.jpg"/>
          <p:cNvPicPr>
            <a:picLocks noChangeAspect="1" noChangeArrowheads="1"/>
          </p:cNvPicPr>
          <p:nvPr/>
        </p:nvPicPr>
        <p:blipFill>
          <a:blip r:embed="rId2" cstate="print"/>
          <a:srcRect/>
          <a:stretch>
            <a:fillRect/>
          </a:stretch>
        </p:blipFill>
        <p:spPr bwMode="auto">
          <a:xfrm>
            <a:off x="0" y="0"/>
            <a:ext cx="9221230" cy="1143000"/>
          </a:xfrm>
          <a:prstGeom prst="rect">
            <a:avLst/>
          </a:prstGeom>
          <a:noFill/>
        </p:spPr>
      </p:pic>
      <p:pic>
        <p:nvPicPr>
          <p:cNvPr id="1027" name="Picture 3" descr="Y:\WEBINARS 2020\WOMEN IN LAW 2020\Speakers\Photos\Photo\Christina Blacklaws.jpeg"/>
          <p:cNvPicPr>
            <a:picLocks noChangeAspect="1" noChangeArrowheads="1"/>
          </p:cNvPicPr>
          <p:nvPr/>
        </p:nvPicPr>
        <p:blipFill>
          <a:blip r:embed="rId3" cstate="screen"/>
          <a:srcRect/>
          <a:stretch>
            <a:fillRect/>
          </a:stretch>
        </p:blipFill>
        <p:spPr bwMode="auto">
          <a:xfrm>
            <a:off x="228600" y="2243160"/>
            <a:ext cx="2343707" cy="2709840"/>
          </a:xfrm>
          <a:prstGeom prst="rect">
            <a:avLst/>
          </a:prstGeom>
          <a:noFill/>
        </p:spPr>
      </p:pic>
      <p:sp>
        <p:nvSpPr>
          <p:cNvPr id="10" name="TextBox 9"/>
          <p:cNvSpPr txBox="1"/>
          <p:nvPr/>
        </p:nvSpPr>
        <p:spPr>
          <a:xfrm>
            <a:off x="2667000" y="2057400"/>
            <a:ext cx="6553200" cy="3323987"/>
          </a:xfrm>
          <a:prstGeom prst="rect">
            <a:avLst/>
          </a:prstGeom>
          <a:noFill/>
        </p:spPr>
        <p:txBody>
          <a:bodyPr wrap="square" rtlCol="0">
            <a:spAutoFit/>
          </a:bodyPr>
          <a:lstStyle/>
          <a:p>
            <a:pPr lvl="0" fontAlgn="base"/>
            <a:r>
              <a:rPr lang="en-US" sz="2400" b="1" dirty="0"/>
              <a:t>Christina </a:t>
            </a:r>
            <a:r>
              <a:rPr lang="en-US" sz="2400" b="1" dirty="0" err="1"/>
              <a:t>Blacklaws</a:t>
            </a:r>
            <a:r>
              <a:rPr lang="en-US" sz="2400" dirty="0"/>
              <a:t>, Consultant, </a:t>
            </a:r>
            <a:r>
              <a:rPr lang="en-US" sz="2400" dirty="0" err="1"/>
              <a:t>Blacklaws</a:t>
            </a:r>
            <a:r>
              <a:rPr lang="en-US" sz="2400" dirty="0"/>
              <a:t> Consulting Ltd., former President, Law Society of England &amp; Wales</a:t>
            </a:r>
          </a:p>
          <a:p>
            <a:pPr fontAlgn="base"/>
            <a:r>
              <a:rPr lang="en-US" sz="2400" dirty="0"/>
              <a:t>Christina is the immediate past president of the Law Society of England and Wales, chairs two U.K. government panels in </a:t>
            </a:r>
            <a:r>
              <a:rPr lang="en-US" sz="2400" dirty="0" err="1"/>
              <a:t>LawTech</a:t>
            </a:r>
            <a:r>
              <a:rPr lang="en-US" sz="2400" dirty="0"/>
              <a:t> and advises global business as a strategic consultant and NED. She is an expert in diversity and inclusion.</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3.jpg"/>
          <p:cNvPicPr>
            <a:picLocks noChangeAspect="1" noChangeArrowheads="1"/>
          </p:cNvPicPr>
          <p:nvPr/>
        </p:nvPicPr>
        <p:blipFill>
          <a:blip r:embed="rId2" cstate="print"/>
          <a:srcRect/>
          <a:stretch>
            <a:fillRect/>
          </a:stretch>
        </p:blipFill>
        <p:spPr bwMode="auto">
          <a:xfrm>
            <a:off x="0" y="0"/>
            <a:ext cx="9221230" cy="1143000"/>
          </a:xfrm>
          <a:prstGeom prst="rect">
            <a:avLst/>
          </a:prstGeom>
          <a:noFill/>
        </p:spPr>
      </p:pic>
      <p:sp>
        <p:nvSpPr>
          <p:cNvPr id="10" name="TextBox 9"/>
          <p:cNvSpPr txBox="1"/>
          <p:nvPr/>
        </p:nvSpPr>
        <p:spPr>
          <a:xfrm>
            <a:off x="2667000" y="2819400"/>
            <a:ext cx="6553200" cy="1569660"/>
          </a:xfrm>
          <a:prstGeom prst="rect">
            <a:avLst/>
          </a:prstGeom>
          <a:noFill/>
        </p:spPr>
        <p:txBody>
          <a:bodyPr wrap="square" rtlCol="0">
            <a:spAutoFit/>
          </a:bodyPr>
          <a:lstStyle/>
          <a:p>
            <a:pPr lvl="0" fontAlgn="base"/>
            <a:r>
              <a:rPr lang="en-US" sz="3200" b="1" dirty="0"/>
              <a:t>Georgia Dawson</a:t>
            </a:r>
            <a:r>
              <a:rPr lang="en-US" sz="3200" dirty="0"/>
              <a:t>, Asia Regional Managing Partner, </a:t>
            </a:r>
            <a:r>
              <a:rPr lang="en-US" sz="3200" dirty="0" err="1"/>
              <a:t>Freshfields</a:t>
            </a:r>
            <a:r>
              <a:rPr lang="en-US" sz="3200" dirty="0"/>
              <a:t> Bruckhaus </a:t>
            </a:r>
            <a:r>
              <a:rPr lang="en-US" sz="3200" dirty="0" err="1"/>
              <a:t>Deringer</a:t>
            </a:r>
            <a:endParaRPr lang="en-US" sz="3200" dirty="0"/>
          </a:p>
        </p:txBody>
      </p:sp>
      <p:pic>
        <p:nvPicPr>
          <p:cNvPr id="43010" name="Picture 2" descr="Y:\WEBINARS 2020\WOMEN IN LAW 2020\Speakers\Photos\old (from our past record &amp; website)\Georgia Dawson.png"/>
          <p:cNvPicPr>
            <a:picLocks noChangeAspect="1" noChangeArrowheads="1"/>
          </p:cNvPicPr>
          <p:nvPr/>
        </p:nvPicPr>
        <p:blipFill>
          <a:blip r:embed="rId3" cstate="screen"/>
          <a:srcRect/>
          <a:stretch>
            <a:fillRect/>
          </a:stretch>
        </p:blipFill>
        <p:spPr bwMode="auto">
          <a:xfrm>
            <a:off x="0" y="2286000"/>
            <a:ext cx="2812143" cy="23622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3.jpg"/>
          <p:cNvPicPr>
            <a:picLocks noChangeAspect="1" noChangeArrowheads="1"/>
          </p:cNvPicPr>
          <p:nvPr/>
        </p:nvPicPr>
        <p:blipFill>
          <a:blip r:embed="rId2" cstate="print"/>
          <a:srcRect/>
          <a:stretch>
            <a:fillRect/>
          </a:stretch>
        </p:blipFill>
        <p:spPr bwMode="auto">
          <a:xfrm>
            <a:off x="0" y="0"/>
            <a:ext cx="9221230" cy="1143000"/>
          </a:xfrm>
          <a:prstGeom prst="rect">
            <a:avLst/>
          </a:prstGeom>
          <a:noFill/>
        </p:spPr>
      </p:pic>
      <p:sp>
        <p:nvSpPr>
          <p:cNvPr id="10" name="TextBox 9"/>
          <p:cNvSpPr txBox="1"/>
          <p:nvPr/>
        </p:nvSpPr>
        <p:spPr>
          <a:xfrm>
            <a:off x="2590800" y="1371600"/>
            <a:ext cx="6553200" cy="5355312"/>
          </a:xfrm>
          <a:prstGeom prst="rect">
            <a:avLst/>
          </a:prstGeom>
          <a:noFill/>
        </p:spPr>
        <p:txBody>
          <a:bodyPr wrap="square" rtlCol="0">
            <a:spAutoFit/>
          </a:bodyPr>
          <a:lstStyle/>
          <a:p>
            <a:pPr lvl="0" fontAlgn="base"/>
            <a:r>
              <a:rPr lang="en-US" b="1" dirty="0" err="1"/>
              <a:t>Hanim</a:t>
            </a:r>
            <a:r>
              <a:rPr lang="en-US" b="1" dirty="0"/>
              <a:t> </a:t>
            </a:r>
            <a:r>
              <a:rPr lang="en-US" b="1" dirty="0" err="1"/>
              <a:t>Hamzah</a:t>
            </a:r>
            <a:r>
              <a:rPr lang="en-US" dirty="0"/>
              <a:t>, Regional Managing Partner – ASEAN, </a:t>
            </a:r>
            <a:r>
              <a:rPr lang="en-US" dirty="0" err="1"/>
              <a:t>ZICOLaw</a:t>
            </a:r>
            <a:endParaRPr lang="en-US" dirty="0"/>
          </a:p>
          <a:p>
            <a:pPr fontAlgn="base"/>
            <a:r>
              <a:rPr lang="en-US" dirty="0" err="1"/>
              <a:t>Hanim</a:t>
            </a:r>
            <a:r>
              <a:rPr lang="en-US" dirty="0"/>
              <a:t> </a:t>
            </a:r>
            <a:r>
              <a:rPr lang="en-US" dirty="0" err="1"/>
              <a:t>Hamzah</a:t>
            </a:r>
            <a:r>
              <a:rPr lang="en-US" dirty="0"/>
              <a:t> is the Regional Managing Partner of the ZICO Law network and heads the Corporate M&amp;A practice group at ZICO Law’s Indonesia office, </a:t>
            </a:r>
            <a:r>
              <a:rPr lang="en-US" dirty="0" err="1"/>
              <a:t>Roosdiono</a:t>
            </a:r>
            <a:r>
              <a:rPr lang="en-US" dirty="0"/>
              <a:t> &amp; Partners. Her 24 years of regional practice experience includes being resident in Malaysia, Japan, Indonesia and Singapore where she </a:t>
            </a:r>
            <a:r>
              <a:rPr lang="en-US" dirty="0" err="1"/>
              <a:t>specialises</a:t>
            </a:r>
            <a:r>
              <a:rPr lang="en-US" dirty="0"/>
              <a:t> in major infrastructure project financing and M&amp;A deals in aviation, banking, insurance, mining, oil and gas, plantations, and property. </a:t>
            </a:r>
            <a:r>
              <a:rPr lang="en-US" dirty="0" err="1"/>
              <a:t>Hanim</a:t>
            </a:r>
            <a:r>
              <a:rPr lang="en-US" dirty="0"/>
              <a:t> is top ranked and recognized across multiple practice areas in the major legal directories and is recognized as one of Financial Times’ ten pioneers of new legal thinking at the Asia-Pacific Innovative Lawyers. She is currently Senior Vice-Chair of the International Bar Association Law Firm Management Committee and Senior Fellow at the CIMB </a:t>
            </a:r>
            <a:r>
              <a:rPr lang="en-US" dirty="0" err="1"/>
              <a:t>Asean</a:t>
            </a:r>
            <a:r>
              <a:rPr lang="en-US" dirty="0"/>
              <a:t> Research Institute (CARI). Recently, </a:t>
            </a:r>
            <a:r>
              <a:rPr lang="en-US" dirty="0" err="1"/>
              <a:t>Hanim</a:t>
            </a:r>
            <a:r>
              <a:rPr lang="en-US" dirty="0"/>
              <a:t> has been selected by the Singapore Academy of Law, as part of an expert think-tank to prepare a white paper on skills needed by legal professionals in the future. The paper is due to be published in 2020. </a:t>
            </a:r>
          </a:p>
          <a:p>
            <a:pPr fontAlgn="base"/>
            <a:r>
              <a:rPr lang="en-US" dirty="0"/>
              <a:t>She is also a marathoner and sings in a jazz quartet.</a:t>
            </a:r>
          </a:p>
        </p:txBody>
      </p:sp>
      <p:pic>
        <p:nvPicPr>
          <p:cNvPr id="44034" name="Picture 2" descr="Y:\WEBINARS 2020\WOMEN IN LAW 2020\Speakers\Photos\Photo\Hanim Hamzah - ZICO.png"/>
          <p:cNvPicPr>
            <a:picLocks noChangeAspect="1" noChangeArrowheads="1"/>
          </p:cNvPicPr>
          <p:nvPr/>
        </p:nvPicPr>
        <p:blipFill>
          <a:blip r:embed="rId3" cstate="screen"/>
          <a:srcRect/>
          <a:stretch>
            <a:fillRect/>
          </a:stretch>
        </p:blipFill>
        <p:spPr bwMode="auto">
          <a:xfrm>
            <a:off x="-76200" y="1920536"/>
            <a:ext cx="2908692" cy="295626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3.jpg"/>
          <p:cNvPicPr>
            <a:picLocks noChangeAspect="1" noChangeArrowheads="1"/>
          </p:cNvPicPr>
          <p:nvPr/>
        </p:nvPicPr>
        <p:blipFill>
          <a:blip r:embed="rId2" cstate="print"/>
          <a:srcRect/>
          <a:stretch>
            <a:fillRect/>
          </a:stretch>
        </p:blipFill>
        <p:spPr bwMode="auto">
          <a:xfrm>
            <a:off x="0" y="0"/>
            <a:ext cx="9221230" cy="1143000"/>
          </a:xfrm>
          <a:prstGeom prst="rect">
            <a:avLst/>
          </a:prstGeom>
          <a:noFill/>
        </p:spPr>
      </p:pic>
      <p:sp>
        <p:nvSpPr>
          <p:cNvPr id="10" name="TextBox 9"/>
          <p:cNvSpPr txBox="1"/>
          <p:nvPr/>
        </p:nvSpPr>
        <p:spPr>
          <a:xfrm>
            <a:off x="2667000" y="2590800"/>
            <a:ext cx="6553200" cy="2308324"/>
          </a:xfrm>
          <a:prstGeom prst="rect">
            <a:avLst/>
          </a:prstGeom>
          <a:noFill/>
        </p:spPr>
        <p:txBody>
          <a:bodyPr wrap="square" rtlCol="0">
            <a:spAutoFit/>
          </a:bodyPr>
          <a:lstStyle/>
          <a:p>
            <a:pPr lvl="0" fontAlgn="base"/>
            <a:r>
              <a:rPr lang="en-US" sz="2400" b="1" dirty="0" err="1"/>
              <a:t>Neelam</a:t>
            </a:r>
            <a:r>
              <a:rPr lang="en-US" sz="2400" b="1" dirty="0"/>
              <a:t> </a:t>
            </a:r>
            <a:r>
              <a:rPr lang="en-US" sz="2400" b="1" dirty="0" err="1"/>
              <a:t>Kaul</a:t>
            </a:r>
            <a:r>
              <a:rPr lang="en-US" sz="2400" dirty="0"/>
              <a:t>, Founder, “Stressed in the City”, Global Executive Career Coach</a:t>
            </a:r>
          </a:p>
          <a:p>
            <a:pPr fontAlgn="base"/>
            <a:r>
              <a:rPr lang="en-US" sz="2400" dirty="0" err="1"/>
              <a:t>Neelam</a:t>
            </a:r>
            <a:r>
              <a:rPr lang="en-US" sz="2400" dirty="0"/>
              <a:t> is the founder of Stressed In the City, a Global Executive Coaching and Training company. She runs workshops and webinars for </a:t>
            </a:r>
            <a:r>
              <a:rPr lang="en-US" sz="2400" dirty="0" err="1"/>
              <a:t>corporates</a:t>
            </a:r>
            <a:r>
              <a:rPr lang="en-US" sz="2400" dirty="0"/>
              <a:t> and leading UK universities.</a:t>
            </a:r>
          </a:p>
        </p:txBody>
      </p:sp>
      <p:pic>
        <p:nvPicPr>
          <p:cNvPr id="45058" name="Picture 2" descr="Y:\WEBINARS 2020\WOMEN IN LAW 2020\Speakers\Photos\Photo\Neelam Kaul.jpg"/>
          <p:cNvPicPr>
            <a:picLocks noChangeAspect="1" noChangeArrowheads="1"/>
          </p:cNvPicPr>
          <p:nvPr/>
        </p:nvPicPr>
        <p:blipFill>
          <a:blip r:embed="rId3" cstate="screen"/>
          <a:srcRect/>
          <a:stretch>
            <a:fillRect/>
          </a:stretch>
        </p:blipFill>
        <p:spPr bwMode="auto">
          <a:xfrm>
            <a:off x="299455" y="2269141"/>
            <a:ext cx="2291345" cy="2683859"/>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3.jpg"/>
          <p:cNvPicPr>
            <a:picLocks noChangeAspect="1" noChangeArrowheads="1"/>
          </p:cNvPicPr>
          <p:nvPr/>
        </p:nvPicPr>
        <p:blipFill>
          <a:blip r:embed="rId2" cstate="print"/>
          <a:srcRect/>
          <a:stretch>
            <a:fillRect/>
          </a:stretch>
        </p:blipFill>
        <p:spPr bwMode="auto">
          <a:xfrm>
            <a:off x="0" y="0"/>
            <a:ext cx="9221230" cy="1143000"/>
          </a:xfrm>
          <a:prstGeom prst="rect">
            <a:avLst/>
          </a:prstGeom>
          <a:noFill/>
        </p:spPr>
      </p:pic>
      <p:sp>
        <p:nvSpPr>
          <p:cNvPr id="10" name="TextBox 9"/>
          <p:cNvSpPr txBox="1"/>
          <p:nvPr/>
        </p:nvSpPr>
        <p:spPr>
          <a:xfrm>
            <a:off x="2667000" y="2590800"/>
            <a:ext cx="6553200" cy="2677656"/>
          </a:xfrm>
          <a:prstGeom prst="rect">
            <a:avLst/>
          </a:prstGeom>
          <a:noFill/>
        </p:spPr>
        <p:txBody>
          <a:bodyPr wrap="square" rtlCol="0">
            <a:spAutoFit/>
          </a:bodyPr>
          <a:lstStyle/>
          <a:p>
            <a:pPr lvl="0" fontAlgn="base"/>
            <a:r>
              <a:rPr lang="en-US" sz="2400" b="1" dirty="0"/>
              <a:t>Nguyen Ha </a:t>
            </a:r>
            <a:r>
              <a:rPr lang="en-US" sz="2400" b="1" dirty="0" err="1"/>
              <a:t>Quyen</a:t>
            </a:r>
            <a:r>
              <a:rPr lang="en-US" sz="2400" b="1" dirty="0"/>
              <a:t> Hoang</a:t>
            </a:r>
            <a:r>
              <a:rPr lang="en-US" sz="2400" dirty="0"/>
              <a:t>, Founding and Managing Partner, LNT &amp; Partners</a:t>
            </a:r>
          </a:p>
          <a:p>
            <a:pPr fontAlgn="base"/>
            <a:r>
              <a:rPr lang="en-US" sz="2400" dirty="0" err="1"/>
              <a:t>Quyen</a:t>
            </a:r>
            <a:r>
              <a:rPr lang="en-US" sz="2400" dirty="0"/>
              <a:t> is in charge of the firm’s Corporate and M&amp;A practice group. She has been ranked by Chambers as a Corporate/M&amp;A expert, and recently being voted as Commended External Counsel of the Year 2020 by In-house Community</a:t>
            </a:r>
          </a:p>
        </p:txBody>
      </p:sp>
      <p:pic>
        <p:nvPicPr>
          <p:cNvPr id="46082" name="Picture 2" descr="Y:\WEBINARS 2020\WOMEN IN LAW 2020\Speakers\Photos\Photo\Nguyen Ha Quyen Hoang - LNT &amp; Partners.jpg"/>
          <p:cNvPicPr>
            <a:picLocks noChangeAspect="1" noChangeArrowheads="1"/>
          </p:cNvPicPr>
          <p:nvPr/>
        </p:nvPicPr>
        <p:blipFill>
          <a:blip r:embed="rId3" cstate="screen"/>
          <a:srcRect/>
          <a:stretch>
            <a:fillRect/>
          </a:stretch>
        </p:blipFill>
        <p:spPr bwMode="auto">
          <a:xfrm>
            <a:off x="152400" y="2230441"/>
            <a:ext cx="2479624" cy="2907838"/>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3.jpg"/>
          <p:cNvPicPr>
            <a:picLocks noChangeAspect="1" noChangeArrowheads="1"/>
          </p:cNvPicPr>
          <p:nvPr/>
        </p:nvPicPr>
        <p:blipFill>
          <a:blip r:embed="rId2" cstate="print"/>
          <a:srcRect/>
          <a:stretch>
            <a:fillRect/>
          </a:stretch>
        </p:blipFill>
        <p:spPr bwMode="auto">
          <a:xfrm>
            <a:off x="0" y="0"/>
            <a:ext cx="9221230" cy="1143000"/>
          </a:xfrm>
          <a:prstGeom prst="rect">
            <a:avLst/>
          </a:prstGeom>
          <a:noFill/>
        </p:spPr>
      </p:pic>
      <p:sp>
        <p:nvSpPr>
          <p:cNvPr id="10" name="TextBox 9"/>
          <p:cNvSpPr txBox="1"/>
          <p:nvPr/>
        </p:nvSpPr>
        <p:spPr>
          <a:xfrm>
            <a:off x="2667000" y="2590800"/>
            <a:ext cx="6553200" cy="2308324"/>
          </a:xfrm>
          <a:prstGeom prst="rect">
            <a:avLst/>
          </a:prstGeom>
          <a:noFill/>
        </p:spPr>
        <p:txBody>
          <a:bodyPr wrap="square" rtlCol="0">
            <a:spAutoFit/>
          </a:bodyPr>
          <a:lstStyle/>
          <a:p>
            <a:pPr lvl="0" fontAlgn="base"/>
            <a:r>
              <a:rPr lang="en-US" sz="2400" b="1" dirty="0"/>
              <a:t>Serena Wallace-Turner</a:t>
            </a:r>
            <a:r>
              <a:rPr lang="en-US" sz="2400" dirty="0"/>
              <a:t>, COO, Radiant Law</a:t>
            </a:r>
          </a:p>
          <a:p>
            <a:r>
              <a:rPr lang="en-US" sz="2400" dirty="0"/>
              <a:t>Serena is a director of Radiant Law, a UK-based award winning </a:t>
            </a:r>
            <a:r>
              <a:rPr lang="en-US" sz="2400" dirty="0" err="1"/>
              <a:t>NewLaw</a:t>
            </a:r>
            <a:r>
              <a:rPr lang="en-US" sz="2400" dirty="0"/>
              <a:t> firm leading the way in supporting businesses to accelerate their commercial contracting through people, process and technology.</a:t>
            </a:r>
          </a:p>
        </p:txBody>
      </p:sp>
      <p:pic>
        <p:nvPicPr>
          <p:cNvPr id="48130" name="Picture 2" descr="Y:\WEBINARS 2020\WOMEN IN LAW 2020\Speakers\Photos\Photo\Serena Wallace-Turner - Radiant Law.png"/>
          <p:cNvPicPr>
            <a:picLocks noChangeAspect="1" noChangeArrowheads="1"/>
          </p:cNvPicPr>
          <p:nvPr/>
        </p:nvPicPr>
        <p:blipFill>
          <a:blip r:embed="rId3" cstate="print"/>
          <a:srcRect/>
          <a:stretch>
            <a:fillRect/>
          </a:stretch>
        </p:blipFill>
        <p:spPr bwMode="auto">
          <a:xfrm>
            <a:off x="228600" y="2209800"/>
            <a:ext cx="2400300" cy="291465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3.jpg"/>
          <p:cNvPicPr>
            <a:picLocks noChangeAspect="1" noChangeArrowheads="1"/>
          </p:cNvPicPr>
          <p:nvPr/>
        </p:nvPicPr>
        <p:blipFill>
          <a:blip r:embed="rId2" cstate="print"/>
          <a:srcRect/>
          <a:stretch>
            <a:fillRect/>
          </a:stretch>
        </p:blipFill>
        <p:spPr bwMode="auto">
          <a:xfrm>
            <a:off x="0" y="0"/>
            <a:ext cx="9221230" cy="1143000"/>
          </a:xfrm>
          <a:prstGeom prst="rect">
            <a:avLst/>
          </a:prstGeom>
          <a:noFill/>
        </p:spPr>
      </p:pic>
      <p:sp>
        <p:nvSpPr>
          <p:cNvPr id="10" name="TextBox 9"/>
          <p:cNvSpPr txBox="1"/>
          <p:nvPr/>
        </p:nvSpPr>
        <p:spPr>
          <a:xfrm>
            <a:off x="2667000" y="2590800"/>
            <a:ext cx="6553200" cy="2308324"/>
          </a:xfrm>
          <a:prstGeom prst="rect">
            <a:avLst/>
          </a:prstGeom>
          <a:noFill/>
        </p:spPr>
        <p:txBody>
          <a:bodyPr wrap="square" rtlCol="0">
            <a:spAutoFit/>
          </a:bodyPr>
          <a:lstStyle/>
          <a:p>
            <a:pPr lvl="0" fontAlgn="base"/>
            <a:r>
              <a:rPr lang="en-US" sz="2400" b="1" dirty="0" err="1"/>
              <a:t>Shruti</a:t>
            </a:r>
            <a:r>
              <a:rPr lang="en-US" sz="2400" b="1" dirty="0"/>
              <a:t> </a:t>
            </a:r>
            <a:r>
              <a:rPr lang="en-US" sz="2400" b="1" dirty="0" err="1"/>
              <a:t>Ajitsaria</a:t>
            </a:r>
            <a:r>
              <a:rPr lang="en-US" sz="2400" dirty="0"/>
              <a:t>, Partner, Allen &amp; </a:t>
            </a:r>
            <a:r>
              <a:rPr lang="en-US" sz="2400" dirty="0" err="1"/>
              <a:t>Overy</a:t>
            </a:r>
            <a:r>
              <a:rPr lang="en-US" sz="2400" dirty="0"/>
              <a:t> and Head of FUSE</a:t>
            </a:r>
          </a:p>
          <a:p>
            <a:pPr fontAlgn="base"/>
            <a:r>
              <a:rPr lang="en-US" sz="2400" dirty="0" err="1"/>
              <a:t>Shruti</a:t>
            </a:r>
            <a:r>
              <a:rPr lang="en-US" sz="2400" dirty="0"/>
              <a:t> is Head of Fuse, A&amp;O’s tech innovation space.  Fuse identifies </a:t>
            </a:r>
            <a:r>
              <a:rPr lang="en-US" sz="2400" dirty="0" err="1"/>
              <a:t>legaltech</a:t>
            </a:r>
            <a:r>
              <a:rPr lang="en-US" sz="2400" dirty="0"/>
              <a:t>, </a:t>
            </a:r>
            <a:r>
              <a:rPr lang="en-US" sz="2400" dirty="0" err="1"/>
              <a:t>regtech</a:t>
            </a:r>
            <a:r>
              <a:rPr lang="en-US" sz="2400" dirty="0"/>
              <a:t> and </a:t>
            </a:r>
            <a:r>
              <a:rPr lang="en-US" sz="2400" dirty="0" err="1"/>
              <a:t>dealtech</a:t>
            </a:r>
            <a:r>
              <a:rPr lang="en-US" sz="2400" dirty="0"/>
              <a:t> companies relevant to A&amp;O lawyers, their clients and to find ways to start working together.</a:t>
            </a:r>
          </a:p>
        </p:txBody>
      </p:sp>
      <p:pic>
        <p:nvPicPr>
          <p:cNvPr id="49154" name="Picture 2" descr="Y:\WEBINARS 2020\WOMEN IN LAW 2020\Speakers\Photos\Photo\Shruti Ajitsaria - Allen &amp; Overy.jpg"/>
          <p:cNvPicPr>
            <a:picLocks noChangeAspect="1" noChangeArrowheads="1"/>
          </p:cNvPicPr>
          <p:nvPr/>
        </p:nvPicPr>
        <p:blipFill>
          <a:blip r:embed="rId3" cstate="screen"/>
          <a:srcRect/>
          <a:stretch>
            <a:fillRect/>
          </a:stretch>
        </p:blipFill>
        <p:spPr bwMode="auto">
          <a:xfrm>
            <a:off x="152400" y="2246824"/>
            <a:ext cx="2438400" cy="2858576"/>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3.jpg"/>
          <p:cNvPicPr>
            <a:picLocks noChangeAspect="1" noChangeArrowheads="1"/>
          </p:cNvPicPr>
          <p:nvPr/>
        </p:nvPicPr>
        <p:blipFill>
          <a:blip r:embed="rId2" cstate="print"/>
          <a:srcRect/>
          <a:stretch>
            <a:fillRect/>
          </a:stretch>
        </p:blipFill>
        <p:spPr bwMode="auto">
          <a:xfrm>
            <a:off x="0" y="0"/>
            <a:ext cx="9221230" cy="1143000"/>
          </a:xfrm>
          <a:prstGeom prst="rect">
            <a:avLst/>
          </a:prstGeom>
          <a:noFill/>
        </p:spPr>
      </p:pic>
      <p:sp>
        <p:nvSpPr>
          <p:cNvPr id="10" name="TextBox 9"/>
          <p:cNvSpPr txBox="1"/>
          <p:nvPr/>
        </p:nvSpPr>
        <p:spPr>
          <a:xfrm>
            <a:off x="2667000" y="3207603"/>
            <a:ext cx="6553200" cy="830997"/>
          </a:xfrm>
          <a:prstGeom prst="rect">
            <a:avLst/>
          </a:prstGeom>
          <a:noFill/>
        </p:spPr>
        <p:txBody>
          <a:bodyPr wrap="square" rtlCol="0">
            <a:spAutoFit/>
          </a:bodyPr>
          <a:lstStyle/>
          <a:p>
            <a:pPr lvl="0" fontAlgn="base"/>
            <a:r>
              <a:rPr lang="en-US" sz="2400" b="1" dirty="0"/>
              <a:t>Wei </a:t>
            </a:r>
            <a:r>
              <a:rPr lang="en-US" sz="2400" b="1" dirty="0" err="1"/>
              <a:t>Wen</a:t>
            </a:r>
            <a:r>
              <a:rPr lang="en-US" sz="2400" b="1" dirty="0"/>
              <a:t> Wang</a:t>
            </a:r>
            <a:r>
              <a:rPr lang="en-US" sz="2400" dirty="0"/>
              <a:t>, Vice President, Intercontinental Hotels Group, Greater China</a:t>
            </a:r>
          </a:p>
        </p:txBody>
      </p:sp>
      <p:pic>
        <p:nvPicPr>
          <p:cNvPr id="50178" name="Picture 2" descr="Y:\WEBINARS 2020\WOMEN IN LAW 2020\Speakers\Photos\old (from our past record &amp; website)\Weiwen Wang.jpg"/>
          <p:cNvPicPr>
            <a:picLocks noChangeAspect="1" noChangeArrowheads="1"/>
          </p:cNvPicPr>
          <p:nvPr/>
        </p:nvPicPr>
        <p:blipFill>
          <a:blip r:embed="rId3" cstate="screen"/>
          <a:srcRect/>
          <a:stretch>
            <a:fillRect/>
          </a:stretch>
        </p:blipFill>
        <p:spPr bwMode="auto">
          <a:xfrm>
            <a:off x="301493" y="2207449"/>
            <a:ext cx="2365507" cy="293461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3.jpg"/>
          <p:cNvPicPr>
            <a:picLocks noChangeAspect="1" noChangeArrowheads="1"/>
          </p:cNvPicPr>
          <p:nvPr/>
        </p:nvPicPr>
        <p:blipFill>
          <a:blip r:embed="rId2" cstate="print"/>
          <a:srcRect/>
          <a:stretch>
            <a:fillRect/>
          </a:stretch>
        </p:blipFill>
        <p:spPr bwMode="auto">
          <a:xfrm>
            <a:off x="0" y="0"/>
            <a:ext cx="9221230" cy="1143000"/>
          </a:xfrm>
          <a:prstGeom prst="rect">
            <a:avLst/>
          </a:prstGeom>
          <a:noFill/>
        </p:spPr>
      </p:pic>
      <p:sp>
        <p:nvSpPr>
          <p:cNvPr id="10" name="TextBox 9"/>
          <p:cNvSpPr txBox="1"/>
          <p:nvPr/>
        </p:nvSpPr>
        <p:spPr>
          <a:xfrm>
            <a:off x="2667000" y="1905000"/>
            <a:ext cx="6553200" cy="4154984"/>
          </a:xfrm>
          <a:prstGeom prst="rect">
            <a:avLst/>
          </a:prstGeom>
          <a:noFill/>
        </p:spPr>
        <p:txBody>
          <a:bodyPr wrap="square" rtlCol="0">
            <a:spAutoFit/>
          </a:bodyPr>
          <a:lstStyle/>
          <a:p>
            <a:pPr lvl="0" fontAlgn="base"/>
            <a:r>
              <a:rPr lang="en-US" sz="2400" b="1" dirty="0" err="1"/>
              <a:t>Yosr</a:t>
            </a:r>
            <a:r>
              <a:rPr lang="en-US" sz="2400" b="1" dirty="0"/>
              <a:t> </a:t>
            </a:r>
            <a:r>
              <a:rPr lang="en-US" sz="2400" b="1" dirty="0" err="1"/>
              <a:t>Hamza</a:t>
            </a:r>
            <a:r>
              <a:rPr lang="en-US" sz="2400" dirty="0"/>
              <a:t>, Director, Legal Counsel, Gartner</a:t>
            </a:r>
          </a:p>
          <a:p>
            <a:pPr fontAlgn="base"/>
            <a:r>
              <a:rPr lang="en-US" sz="2400" dirty="0" err="1"/>
              <a:t>Yosr</a:t>
            </a:r>
            <a:r>
              <a:rPr lang="en-US" sz="2400" dirty="0"/>
              <a:t> is a multi-award winning experienced legal counsel with both a private practice and in-house background. She is currently the leading legal director for the Middle East in Gartner. Embracing Gartner’s Principles of Independence and Objectivity, She also supports the Gartner Office of the Ombudsman. She is passionate about the empowerment of women and further the advancement of women rights to achieve gender equity.</a:t>
            </a:r>
          </a:p>
        </p:txBody>
      </p:sp>
      <p:pic>
        <p:nvPicPr>
          <p:cNvPr id="51202" name="Picture 2" descr="Y:\WEBINARS 2020\WOMEN IN LAW 2020\Speakers\Photos\Photo\Yosr Hamza - Gartner.jpg"/>
          <p:cNvPicPr>
            <a:picLocks noChangeAspect="1" noChangeArrowheads="1"/>
          </p:cNvPicPr>
          <p:nvPr/>
        </p:nvPicPr>
        <p:blipFill>
          <a:blip r:embed="rId3" cstate="screen"/>
          <a:srcRect/>
          <a:stretch>
            <a:fillRect/>
          </a:stretch>
        </p:blipFill>
        <p:spPr bwMode="auto">
          <a:xfrm>
            <a:off x="76200" y="2438400"/>
            <a:ext cx="2615732" cy="3015762"/>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7" name="Picture 23" descr="LNT"/>
          <p:cNvPicPr>
            <a:picLocks noChangeAspect="1" noChangeArrowheads="1"/>
          </p:cNvPicPr>
          <p:nvPr/>
        </p:nvPicPr>
        <p:blipFill>
          <a:blip r:embed="rId2" cstate="print"/>
          <a:srcRect/>
          <a:stretch>
            <a:fillRect/>
          </a:stretch>
        </p:blipFill>
        <p:spPr bwMode="auto">
          <a:xfrm>
            <a:off x="4838700" y="3429000"/>
            <a:ext cx="1562100" cy="1562100"/>
          </a:xfrm>
          <a:prstGeom prst="rect">
            <a:avLst/>
          </a:prstGeom>
          <a:noFill/>
        </p:spPr>
      </p:pic>
      <p:pic>
        <p:nvPicPr>
          <p:cNvPr id="1059" name="Picture 35" descr="ABA&#10;International_Law_Section_CMYK"/>
          <p:cNvPicPr>
            <a:picLocks noChangeAspect="1" noChangeArrowheads="1"/>
          </p:cNvPicPr>
          <p:nvPr/>
        </p:nvPicPr>
        <p:blipFill>
          <a:blip r:embed="rId3" cstate="print"/>
          <a:srcRect/>
          <a:stretch>
            <a:fillRect/>
          </a:stretch>
        </p:blipFill>
        <p:spPr bwMode="auto">
          <a:xfrm>
            <a:off x="4953000" y="5715000"/>
            <a:ext cx="1905000" cy="828676"/>
          </a:xfrm>
          <a:prstGeom prst="rect">
            <a:avLst/>
          </a:prstGeom>
          <a:noFill/>
        </p:spPr>
      </p:pic>
      <p:sp>
        <p:nvSpPr>
          <p:cNvPr id="2" name="Title 1"/>
          <p:cNvSpPr>
            <a:spLocks noGrp="1"/>
          </p:cNvSpPr>
          <p:nvPr>
            <p:ph type="ctrTitle"/>
          </p:nvPr>
        </p:nvSpPr>
        <p:spPr>
          <a:xfrm>
            <a:off x="0" y="1600201"/>
            <a:ext cx="9296400" cy="838199"/>
          </a:xfrm>
        </p:spPr>
        <p:txBody>
          <a:bodyPr>
            <a:noAutofit/>
          </a:bodyPr>
          <a:lstStyle/>
          <a:p>
            <a:r>
              <a:rPr lang="en-US" sz="3200" b="1" dirty="0">
                <a:solidFill>
                  <a:schemeClr val="accent1">
                    <a:lumMod val="75000"/>
                  </a:schemeClr>
                </a:solidFill>
              </a:rPr>
              <a:t>IS COVID-19 TAKING WOMEN LAWYERS’ CAREERS BACK TO THE 1950's?</a:t>
            </a:r>
            <a:endParaRPr lang="en-US" sz="3200" dirty="0">
              <a:solidFill>
                <a:schemeClr val="accent1">
                  <a:lumMod val="75000"/>
                </a:schemeClr>
              </a:solidFill>
            </a:endParaRPr>
          </a:p>
        </p:txBody>
      </p:sp>
      <p:pic>
        <p:nvPicPr>
          <p:cNvPr id="1026" name="Picture 2"/>
          <p:cNvPicPr>
            <a:picLocks noChangeAspect="1" noChangeArrowheads="1"/>
          </p:cNvPicPr>
          <p:nvPr/>
        </p:nvPicPr>
        <p:blipFill>
          <a:blip r:embed="rId4" cstate="print"/>
          <a:srcRect/>
          <a:stretch>
            <a:fillRect/>
          </a:stretch>
        </p:blipFill>
        <p:spPr bwMode="auto">
          <a:xfrm>
            <a:off x="57150" y="57150"/>
            <a:ext cx="2999412" cy="1543050"/>
          </a:xfrm>
          <a:prstGeom prst="rect">
            <a:avLst/>
          </a:prstGeom>
          <a:noFill/>
          <a:ln w="9525">
            <a:noFill/>
            <a:miter lim="800000"/>
            <a:headEnd/>
            <a:tailEnd/>
          </a:ln>
        </p:spPr>
      </p:pic>
      <p:pic>
        <p:nvPicPr>
          <p:cNvPr id="1027" name="Picture 3"/>
          <p:cNvPicPr>
            <a:picLocks noChangeAspect="1" noChangeArrowheads="1"/>
          </p:cNvPicPr>
          <p:nvPr/>
        </p:nvPicPr>
        <p:blipFill>
          <a:blip r:embed="rId5" cstate="screen"/>
          <a:srcRect/>
          <a:stretch>
            <a:fillRect/>
          </a:stretch>
        </p:blipFill>
        <p:spPr bwMode="auto">
          <a:xfrm>
            <a:off x="6172200" y="0"/>
            <a:ext cx="2895600" cy="1496759"/>
          </a:xfrm>
          <a:prstGeom prst="rect">
            <a:avLst/>
          </a:prstGeom>
          <a:noFill/>
          <a:ln w="9525">
            <a:noFill/>
            <a:miter lim="800000"/>
            <a:headEnd/>
            <a:tailEnd/>
          </a:ln>
        </p:spPr>
      </p:pic>
      <p:pic>
        <p:nvPicPr>
          <p:cNvPr id="1029" name="Picture 5" descr="Firm_Sense"/>
          <p:cNvPicPr>
            <a:picLocks noChangeAspect="1" noChangeArrowheads="1"/>
          </p:cNvPicPr>
          <p:nvPr/>
        </p:nvPicPr>
        <p:blipFill>
          <a:blip r:embed="rId6" cstate="print"/>
          <a:srcRect/>
          <a:stretch>
            <a:fillRect/>
          </a:stretch>
        </p:blipFill>
        <p:spPr bwMode="auto">
          <a:xfrm>
            <a:off x="76200" y="2696717"/>
            <a:ext cx="1600200" cy="656083"/>
          </a:xfrm>
          <a:prstGeom prst="rect">
            <a:avLst/>
          </a:prstGeom>
          <a:noFill/>
        </p:spPr>
      </p:pic>
      <p:pic>
        <p:nvPicPr>
          <p:cNvPr id="1031" name="Picture 7" descr="BIAC"/>
          <p:cNvPicPr>
            <a:picLocks noChangeAspect="1" noChangeArrowheads="1"/>
          </p:cNvPicPr>
          <p:nvPr/>
        </p:nvPicPr>
        <p:blipFill>
          <a:blip r:embed="rId7" cstate="print"/>
          <a:srcRect/>
          <a:stretch>
            <a:fillRect/>
          </a:stretch>
        </p:blipFill>
        <p:spPr bwMode="auto">
          <a:xfrm>
            <a:off x="2628900" y="2819399"/>
            <a:ext cx="2095500" cy="304801"/>
          </a:xfrm>
          <a:prstGeom prst="rect">
            <a:avLst/>
          </a:prstGeom>
          <a:noFill/>
        </p:spPr>
      </p:pic>
      <p:pic>
        <p:nvPicPr>
          <p:cNvPr id="1033" name="Picture 9" descr="DavisPolk 302"/>
          <p:cNvPicPr>
            <a:picLocks noChangeAspect="1" noChangeArrowheads="1"/>
          </p:cNvPicPr>
          <p:nvPr/>
        </p:nvPicPr>
        <p:blipFill>
          <a:blip r:embed="rId8" cstate="print"/>
          <a:srcRect/>
          <a:stretch>
            <a:fillRect/>
          </a:stretch>
        </p:blipFill>
        <p:spPr bwMode="auto">
          <a:xfrm>
            <a:off x="4876800" y="2590800"/>
            <a:ext cx="1905000" cy="676276"/>
          </a:xfrm>
          <a:prstGeom prst="rect">
            <a:avLst/>
          </a:prstGeom>
          <a:noFill/>
        </p:spPr>
      </p:pic>
      <p:pic>
        <p:nvPicPr>
          <p:cNvPr id="1035" name="Picture 11" descr="dazychain Logo&#10;with tagline"/>
          <p:cNvPicPr>
            <a:picLocks noChangeAspect="1" noChangeArrowheads="1"/>
          </p:cNvPicPr>
          <p:nvPr/>
        </p:nvPicPr>
        <p:blipFill>
          <a:blip r:embed="rId9" cstate="print"/>
          <a:srcRect/>
          <a:stretch>
            <a:fillRect/>
          </a:stretch>
        </p:blipFill>
        <p:spPr bwMode="auto">
          <a:xfrm>
            <a:off x="6934200" y="2438400"/>
            <a:ext cx="1905000" cy="1095376"/>
          </a:xfrm>
          <a:prstGeom prst="rect">
            <a:avLst/>
          </a:prstGeom>
          <a:noFill/>
        </p:spPr>
      </p:pic>
      <p:pic>
        <p:nvPicPr>
          <p:cNvPr id="1037" name="Picture 13" descr="eBay logo"/>
          <p:cNvPicPr>
            <a:picLocks noChangeAspect="1" noChangeArrowheads="1"/>
          </p:cNvPicPr>
          <p:nvPr/>
        </p:nvPicPr>
        <p:blipFill>
          <a:blip r:embed="rId10" cstate="print"/>
          <a:srcRect/>
          <a:stretch>
            <a:fillRect/>
          </a:stretch>
        </p:blipFill>
        <p:spPr bwMode="auto">
          <a:xfrm>
            <a:off x="400050" y="3362324"/>
            <a:ext cx="1809750" cy="752476"/>
          </a:xfrm>
          <a:prstGeom prst="rect">
            <a:avLst/>
          </a:prstGeom>
          <a:noFill/>
        </p:spPr>
      </p:pic>
      <p:pic>
        <p:nvPicPr>
          <p:cNvPr id="1039" name="Picture 15" descr="GDC Logo-blue"/>
          <p:cNvPicPr>
            <a:picLocks noChangeAspect="1" noChangeArrowheads="1"/>
          </p:cNvPicPr>
          <p:nvPr/>
        </p:nvPicPr>
        <p:blipFill>
          <a:blip r:embed="rId11" cstate="print"/>
          <a:srcRect/>
          <a:stretch>
            <a:fillRect/>
          </a:stretch>
        </p:blipFill>
        <p:spPr bwMode="auto">
          <a:xfrm>
            <a:off x="2438400" y="3590925"/>
            <a:ext cx="2219325" cy="219075"/>
          </a:xfrm>
          <a:prstGeom prst="rect">
            <a:avLst/>
          </a:prstGeom>
          <a:noFill/>
        </p:spPr>
      </p:pic>
      <p:pic>
        <p:nvPicPr>
          <p:cNvPr id="1043" name="Picture 19" descr="Print"/>
          <p:cNvPicPr>
            <a:picLocks noChangeAspect="1" noChangeArrowheads="1"/>
          </p:cNvPicPr>
          <p:nvPr/>
        </p:nvPicPr>
        <p:blipFill>
          <a:blip r:embed="rId12" cstate="print"/>
          <a:srcRect/>
          <a:stretch>
            <a:fillRect/>
          </a:stretch>
        </p:blipFill>
        <p:spPr bwMode="auto">
          <a:xfrm>
            <a:off x="6991350" y="3352800"/>
            <a:ext cx="2000250" cy="476250"/>
          </a:xfrm>
          <a:prstGeom prst="rect">
            <a:avLst/>
          </a:prstGeom>
          <a:noFill/>
        </p:spPr>
      </p:pic>
      <p:pic>
        <p:nvPicPr>
          <p:cNvPr id="1045" name="Picture 21" descr="Kirkland &amp; Ellis (Elite Blue RGB) - Online.Web"/>
          <p:cNvPicPr>
            <a:picLocks noChangeAspect="1" noChangeArrowheads="1"/>
          </p:cNvPicPr>
          <p:nvPr/>
        </p:nvPicPr>
        <p:blipFill>
          <a:blip r:embed="rId13" cstate="print"/>
          <a:srcRect/>
          <a:stretch>
            <a:fillRect/>
          </a:stretch>
        </p:blipFill>
        <p:spPr bwMode="auto">
          <a:xfrm>
            <a:off x="2514600" y="4191000"/>
            <a:ext cx="2000250" cy="171450"/>
          </a:xfrm>
          <a:prstGeom prst="rect">
            <a:avLst/>
          </a:prstGeom>
          <a:noFill/>
        </p:spPr>
      </p:pic>
      <p:pic>
        <p:nvPicPr>
          <p:cNvPr id="1049" name="Picture 25" descr="MEYER, UNKOVIC &amp; SCOTT"/>
          <p:cNvPicPr>
            <a:picLocks noChangeAspect="1" noChangeArrowheads="1"/>
          </p:cNvPicPr>
          <p:nvPr/>
        </p:nvPicPr>
        <p:blipFill>
          <a:blip r:embed="rId14" cstate="print"/>
          <a:srcRect/>
          <a:stretch>
            <a:fillRect/>
          </a:stretch>
        </p:blipFill>
        <p:spPr bwMode="auto">
          <a:xfrm>
            <a:off x="304800" y="4752975"/>
            <a:ext cx="2000250" cy="885825"/>
          </a:xfrm>
          <a:prstGeom prst="rect">
            <a:avLst/>
          </a:prstGeom>
          <a:noFill/>
        </p:spPr>
      </p:pic>
      <p:pic>
        <p:nvPicPr>
          <p:cNvPr id="1041" name="Picture 17" descr="HMMAD &amp; AL-MEHDAR"/>
          <p:cNvPicPr>
            <a:picLocks noChangeAspect="1" noChangeArrowheads="1"/>
          </p:cNvPicPr>
          <p:nvPr/>
        </p:nvPicPr>
        <p:blipFill>
          <a:blip r:embed="rId15" cstate="print"/>
          <a:srcRect/>
          <a:stretch>
            <a:fillRect/>
          </a:stretch>
        </p:blipFill>
        <p:spPr bwMode="auto">
          <a:xfrm>
            <a:off x="4724400" y="3457574"/>
            <a:ext cx="2343150" cy="428626"/>
          </a:xfrm>
          <a:prstGeom prst="rect">
            <a:avLst/>
          </a:prstGeom>
          <a:noFill/>
        </p:spPr>
      </p:pic>
      <p:pic>
        <p:nvPicPr>
          <p:cNvPr id="1051" name="Picture 27" descr="Web"/>
          <p:cNvPicPr>
            <a:picLocks noChangeAspect="1" noChangeArrowheads="1"/>
          </p:cNvPicPr>
          <p:nvPr/>
        </p:nvPicPr>
        <p:blipFill>
          <a:blip r:embed="rId16" cstate="print"/>
          <a:srcRect/>
          <a:stretch>
            <a:fillRect/>
          </a:stretch>
        </p:blipFill>
        <p:spPr bwMode="auto">
          <a:xfrm>
            <a:off x="4991100" y="4800600"/>
            <a:ext cx="1714500" cy="771525"/>
          </a:xfrm>
          <a:prstGeom prst="rect">
            <a:avLst/>
          </a:prstGeom>
          <a:noFill/>
        </p:spPr>
      </p:pic>
      <p:pic>
        <p:nvPicPr>
          <p:cNvPr id="1053" name="Picture 29" descr="SSEK-logo-RGB_small"/>
          <p:cNvPicPr>
            <a:picLocks noChangeAspect="1" noChangeArrowheads="1"/>
          </p:cNvPicPr>
          <p:nvPr/>
        </p:nvPicPr>
        <p:blipFill>
          <a:blip r:embed="rId17" cstate="print"/>
          <a:srcRect/>
          <a:stretch>
            <a:fillRect/>
          </a:stretch>
        </p:blipFill>
        <p:spPr bwMode="auto">
          <a:xfrm>
            <a:off x="7258050" y="4495800"/>
            <a:ext cx="1352550" cy="1271398"/>
          </a:xfrm>
          <a:prstGeom prst="rect">
            <a:avLst/>
          </a:prstGeom>
          <a:noFill/>
        </p:spPr>
      </p:pic>
      <p:pic>
        <p:nvPicPr>
          <p:cNvPr id="1055" name="Picture 31" descr="Asia-Law-Portal-2"/>
          <p:cNvPicPr>
            <a:picLocks noChangeAspect="1" noChangeArrowheads="1"/>
          </p:cNvPicPr>
          <p:nvPr/>
        </p:nvPicPr>
        <p:blipFill>
          <a:blip r:embed="rId18" cstate="print"/>
          <a:srcRect/>
          <a:stretch>
            <a:fillRect/>
          </a:stretch>
        </p:blipFill>
        <p:spPr bwMode="auto">
          <a:xfrm>
            <a:off x="457200" y="5838825"/>
            <a:ext cx="1905000" cy="638175"/>
          </a:xfrm>
          <a:prstGeom prst="rect">
            <a:avLst/>
          </a:prstGeom>
          <a:noFill/>
        </p:spPr>
      </p:pic>
      <p:pic>
        <p:nvPicPr>
          <p:cNvPr id="1057" name="Picture 33" descr="Levick"/>
          <p:cNvPicPr>
            <a:picLocks noChangeAspect="1" noChangeArrowheads="1"/>
          </p:cNvPicPr>
          <p:nvPr/>
        </p:nvPicPr>
        <p:blipFill>
          <a:blip r:embed="rId19" cstate="print"/>
          <a:srcRect/>
          <a:stretch>
            <a:fillRect/>
          </a:stretch>
        </p:blipFill>
        <p:spPr bwMode="auto">
          <a:xfrm>
            <a:off x="2743200" y="5791200"/>
            <a:ext cx="1809750" cy="714375"/>
          </a:xfrm>
          <a:prstGeom prst="rect">
            <a:avLst/>
          </a:prstGeom>
          <a:noFill/>
        </p:spPr>
      </p:pic>
      <p:pic>
        <p:nvPicPr>
          <p:cNvPr id="1061" name="Picture 37" descr="TCFIL_logo-sm"/>
          <p:cNvPicPr>
            <a:picLocks noChangeAspect="1" noChangeArrowheads="1"/>
          </p:cNvPicPr>
          <p:nvPr/>
        </p:nvPicPr>
        <p:blipFill>
          <a:blip r:embed="rId20" cstate="print"/>
          <a:srcRect/>
          <a:stretch>
            <a:fillRect/>
          </a:stretch>
        </p:blipFill>
        <p:spPr bwMode="auto">
          <a:xfrm>
            <a:off x="6934200" y="5867400"/>
            <a:ext cx="2000250" cy="647700"/>
          </a:xfrm>
          <a:prstGeom prst="rect">
            <a:avLst/>
          </a:prstGeom>
          <a:noFill/>
        </p:spPr>
      </p:pic>
      <p:pic>
        <p:nvPicPr>
          <p:cNvPr id="1062" name="Picture 38" descr="C:\Users\user\Desktop\Picture3.jpg"/>
          <p:cNvPicPr>
            <a:picLocks noChangeAspect="1" noChangeArrowheads="1"/>
          </p:cNvPicPr>
          <p:nvPr/>
        </p:nvPicPr>
        <p:blipFill>
          <a:blip r:embed="rId21" cstate="screen"/>
          <a:srcRect/>
          <a:stretch>
            <a:fillRect/>
          </a:stretch>
        </p:blipFill>
        <p:spPr bwMode="auto">
          <a:xfrm>
            <a:off x="397316" y="4124983"/>
            <a:ext cx="1812484" cy="523217"/>
          </a:xfrm>
          <a:prstGeom prst="rect">
            <a:avLst/>
          </a:prstGeom>
          <a:noFill/>
        </p:spPr>
      </p:pic>
      <p:sp>
        <p:nvSpPr>
          <p:cNvPr id="24" name="Rectangle 23"/>
          <p:cNvSpPr/>
          <p:nvPr/>
        </p:nvSpPr>
        <p:spPr>
          <a:xfrm>
            <a:off x="0" y="2390001"/>
            <a:ext cx="4572000" cy="276999"/>
          </a:xfrm>
          <a:prstGeom prst="rect">
            <a:avLst/>
          </a:prstGeom>
        </p:spPr>
        <p:txBody>
          <a:bodyPr>
            <a:spAutoFit/>
          </a:bodyPr>
          <a:lstStyle/>
          <a:p>
            <a:r>
              <a:rPr lang="en-US" sz="1200" b="1" dirty="0"/>
              <a:t>With thanks to our ‘Women in Law’ Dialogue Supporters*:</a:t>
            </a:r>
          </a:p>
        </p:txBody>
      </p:sp>
      <p:pic>
        <p:nvPicPr>
          <p:cNvPr id="1028" name="Picture 4"/>
          <p:cNvPicPr>
            <a:picLocks noChangeAspect="1" noChangeArrowheads="1"/>
          </p:cNvPicPr>
          <p:nvPr/>
        </p:nvPicPr>
        <p:blipFill>
          <a:blip r:embed="rId22" cstate="screen"/>
          <a:srcRect/>
          <a:stretch>
            <a:fillRect/>
          </a:stretch>
        </p:blipFill>
        <p:spPr bwMode="auto">
          <a:xfrm>
            <a:off x="6400800" y="3962400"/>
            <a:ext cx="2743200" cy="254203"/>
          </a:xfrm>
          <a:prstGeom prst="rect">
            <a:avLst/>
          </a:prstGeom>
          <a:noFill/>
          <a:ln w="9525">
            <a:noFill/>
            <a:miter lim="800000"/>
            <a:headEnd/>
            <a:tailEnd/>
          </a:ln>
        </p:spPr>
      </p:pic>
      <p:pic>
        <p:nvPicPr>
          <p:cNvPr id="4" name="Picture 3" descr="C:\Users\user\Desktop\Picture3.jpg"/>
          <p:cNvPicPr>
            <a:picLocks noChangeAspect="1" noChangeArrowheads="1"/>
          </p:cNvPicPr>
          <p:nvPr/>
        </p:nvPicPr>
        <p:blipFill>
          <a:blip r:embed="rId23" cstate="print"/>
          <a:srcRect/>
          <a:stretch>
            <a:fillRect/>
          </a:stretch>
        </p:blipFill>
        <p:spPr bwMode="auto">
          <a:xfrm>
            <a:off x="1600200" y="2621409"/>
            <a:ext cx="838200" cy="888349"/>
          </a:xfrm>
          <a:prstGeom prst="rect">
            <a:avLst/>
          </a:prstGeom>
          <a:noFill/>
        </p:spPr>
      </p:pic>
      <p:pic>
        <p:nvPicPr>
          <p:cNvPr id="5" name="Picture 4" descr="National Conference of Women’s Bar Associations 1"/>
          <p:cNvPicPr>
            <a:picLocks noChangeAspect="1" noChangeArrowheads="1"/>
          </p:cNvPicPr>
          <p:nvPr/>
        </p:nvPicPr>
        <p:blipFill>
          <a:blip r:embed="rId24" cstate="print"/>
          <a:srcRect/>
          <a:stretch>
            <a:fillRect/>
          </a:stretch>
        </p:blipFill>
        <p:spPr bwMode="auto">
          <a:xfrm>
            <a:off x="2466975" y="4648200"/>
            <a:ext cx="2181225" cy="876300"/>
          </a:xfrm>
          <a:prstGeom prst="rect">
            <a:avLst/>
          </a:prstGeom>
          <a:noFill/>
        </p:spPr>
      </p:pic>
    </p:spTree>
    <p:extLst>
      <p:ext uri="{BB962C8B-B14F-4D97-AF65-F5344CB8AC3E}">
        <p14:creationId xmlns:p14="http://schemas.microsoft.com/office/powerpoint/2010/main" xmlns="" val="1817263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icture3.jpg"/>
          <p:cNvPicPr>
            <a:picLocks noChangeAspect="1" noChangeArrowheads="1"/>
          </p:cNvPicPr>
          <p:nvPr/>
        </p:nvPicPr>
        <p:blipFill>
          <a:blip r:embed="rId2" cstate="print"/>
          <a:srcRect/>
          <a:stretch>
            <a:fillRect/>
          </a:stretch>
        </p:blipFill>
        <p:spPr bwMode="auto">
          <a:xfrm>
            <a:off x="0" y="0"/>
            <a:ext cx="9221230" cy="1143000"/>
          </a:xfrm>
          <a:prstGeom prst="rect">
            <a:avLst/>
          </a:prstGeom>
          <a:noFill/>
        </p:spPr>
      </p:pic>
      <p:sp>
        <p:nvSpPr>
          <p:cNvPr id="6" name="TextBox 5"/>
          <p:cNvSpPr txBox="1"/>
          <p:nvPr/>
        </p:nvSpPr>
        <p:spPr>
          <a:xfrm>
            <a:off x="1981200" y="1828800"/>
            <a:ext cx="7010400" cy="369332"/>
          </a:xfrm>
          <a:prstGeom prst="rect">
            <a:avLst/>
          </a:prstGeom>
          <a:noFill/>
        </p:spPr>
        <p:txBody>
          <a:bodyPr wrap="square" rtlCol="0">
            <a:spAutoFit/>
          </a:bodyPr>
          <a:lstStyle/>
          <a:p>
            <a:r>
              <a:rPr lang="en-US" b="1" dirty="0" err="1"/>
              <a:t>Shruti</a:t>
            </a:r>
            <a:r>
              <a:rPr lang="en-US" b="1" dirty="0"/>
              <a:t> </a:t>
            </a:r>
            <a:r>
              <a:rPr lang="en-US" b="1" dirty="0" err="1"/>
              <a:t>Ajitsaria</a:t>
            </a:r>
            <a:r>
              <a:rPr lang="en-US" dirty="0"/>
              <a:t>, Partner, Allen &amp; </a:t>
            </a:r>
            <a:r>
              <a:rPr lang="en-US" dirty="0" err="1"/>
              <a:t>Overy</a:t>
            </a:r>
            <a:r>
              <a:rPr lang="en-US" dirty="0"/>
              <a:t> and Head of FUSE</a:t>
            </a:r>
          </a:p>
        </p:txBody>
      </p:sp>
      <p:sp>
        <p:nvSpPr>
          <p:cNvPr id="5" name="TextBox 4"/>
          <p:cNvSpPr txBox="1"/>
          <p:nvPr/>
        </p:nvSpPr>
        <p:spPr>
          <a:xfrm>
            <a:off x="838200" y="3657600"/>
            <a:ext cx="6324600" cy="646331"/>
          </a:xfrm>
          <a:prstGeom prst="rect">
            <a:avLst/>
          </a:prstGeom>
          <a:noFill/>
        </p:spPr>
        <p:txBody>
          <a:bodyPr wrap="square" rtlCol="0">
            <a:spAutoFit/>
          </a:bodyPr>
          <a:lstStyle/>
          <a:p>
            <a:r>
              <a:rPr lang="en-US" b="1" dirty="0"/>
              <a:t>Wei </a:t>
            </a:r>
            <a:r>
              <a:rPr lang="en-US" b="1" dirty="0" err="1"/>
              <a:t>Wen</a:t>
            </a:r>
            <a:r>
              <a:rPr lang="en-US" b="1" dirty="0"/>
              <a:t> Wang</a:t>
            </a:r>
            <a:r>
              <a:rPr lang="en-US" dirty="0"/>
              <a:t>, Vice President, Intercontinental Hotels Group, Greater China</a:t>
            </a:r>
          </a:p>
        </p:txBody>
      </p:sp>
      <p:sp>
        <p:nvSpPr>
          <p:cNvPr id="7" name="TextBox 6"/>
          <p:cNvSpPr txBox="1"/>
          <p:nvPr/>
        </p:nvSpPr>
        <p:spPr>
          <a:xfrm>
            <a:off x="2133600" y="5486400"/>
            <a:ext cx="7239000" cy="369332"/>
          </a:xfrm>
          <a:prstGeom prst="rect">
            <a:avLst/>
          </a:prstGeom>
          <a:noFill/>
        </p:spPr>
        <p:txBody>
          <a:bodyPr wrap="square" rtlCol="0">
            <a:spAutoFit/>
          </a:bodyPr>
          <a:lstStyle/>
          <a:p>
            <a:r>
              <a:rPr lang="en-US" b="1" dirty="0" err="1"/>
              <a:t>Yosr</a:t>
            </a:r>
            <a:r>
              <a:rPr lang="en-US" b="1" dirty="0"/>
              <a:t> </a:t>
            </a:r>
            <a:r>
              <a:rPr lang="en-US" b="1" dirty="0" err="1"/>
              <a:t>Hamza</a:t>
            </a:r>
            <a:r>
              <a:rPr lang="en-US" dirty="0"/>
              <a:t>, Director, Legal Counsel, Gartner</a:t>
            </a:r>
          </a:p>
        </p:txBody>
      </p:sp>
      <p:pic>
        <p:nvPicPr>
          <p:cNvPr id="13" name="Picture 2" descr="Y:\WEBINARS 2020\WOMEN IN LAW 2020\Speakers\Photos\Photo\Shruti Ajitsaria - Allen &amp; Overy.jpg"/>
          <p:cNvPicPr>
            <a:picLocks noChangeAspect="1" noChangeArrowheads="1"/>
          </p:cNvPicPr>
          <p:nvPr/>
        </p:nvPicPr>
        <p:blipFill>
          <a:blip r:embed="rId3" cstate="screen"/>
          <a:srcRect/>
          <a:stretch>
            <a:fillRect/>
          </a:stretch>
        </p:blipFill>
        <p:spPr bwMode="auto">
          <a:xfrm>
            <a:off x="457200" y="1371600"/>
            <a:ext cx="1494989" cy="1752600"/>
          </a:xfrm>
          <a:prstGeom prst="rect">
            <a:avLst/>
          </a:prstGeom>
          <a:noFill/>
        </p:spPr>
      </p:pic>
      <p:pic>
        <p:nvPicPr>
          <p:cNvPr id="14" name="Picture 2" descr="Y:\WEBINARS 2020\WOMEN IN LAW 2020\Speakers\Photos\old (from our past record &amp; website)\Weiwen Wang.jpg"/>
          <p:cNvPicPr>
            <a:picLocks noChangeAspect="1" noChangeArrowheads="1"/>
          </p:cNvPicPr>
          <p:nvPr/>
        </p:nvPicPr>
        <p:blipFill>
          <a:blip r:embed="rId4" cstate="screen"/>
          <a:srcRect/>
          <a:stretch>
            <a:fillRect/>
          </a:stretch>
        </p:blipFill>
        <p:spPr bwMode="auto">
          <a:xfrm>
            <a:off x="7162800" y="2971800"/>
            <a:ext cx="1524000" cy="1890653"/>
          </a:xfrm>
          <a:prstGeom prst="rect">
            <a:avLst/>
          </a:prstGeom>
          <a:noFill/>
        </p:spPr>
      </p:pic>
      <p:pic>
        <p:nvPicPr>
          <p:cNvPr id="15" name="Picture 2" descr="Y:\WEBINARS 2020\WOMEN IN LAW 2020\Speakers\Photos\Photo\Yosr Hamza - Gartner.jpg"/>
          <p:cNvPicPr>
            <a:picLocks noChangeAspect="1" noChangeArrowheads="1"/>
          </p:cNvPicPr>
          <p:nvPr/>
        </p:nvPicPr>
        <p:blipFill>
          <a:blip r:embed="rId5" cstate="screen"/>
          <a:srcRect/>
          <a:stretch>
            <a:fillRect/>
          </a:stretch>
        </p:blipFill>
        <p:spPr bwMode="auto">
          <a:xfrm>
            <a:off x="457200" y="4800600"/>
            <a:ext cx="1558254" cy="179656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screen"/>
          <a:srcRect/>
          <a:stretch>
            <a:fillRect/>
          </a:stretch>
        </p:blipFill>
        <p:spPr bwMode="auto">
          <a:xfrm>
            <a:off x="0" y="0"/>
            <a:ext cx="9144000" cy="6852242"/>
          </a:xfrm>
          <a:prstGeom prst="rect">
            <a:avLst/>
          </a:prstGeom>
          <a:noFill/>
          <a:ln w="9525">
            <a:noFill/>
            <a:miter lim="800000"/>
            <a:headEnd/>
            <a:tailEnd/>
          </a:ln>
        </p:spPr>
      </p:pic>
      <p:sp>
        <p:nvSpPr>
          <p:cNvPr id="7" name="TextBox 6"/>
          <p:cNvSpPr txBox="1"/>
          <p:nvPr/>
        </p:nvSpPr>
        <p:spPr>
          <a:xfrm>
            <a:off x="3807913" y="1208007"/>
            <a:ext cx="4189480" cy="388721"/>
          </a:xfrm>
          <a:prstGeom prst="rect">
            <a:avLst/>
          </a:prstGeom>
        </p:spPr>
        <p:style>
          <a:lnRef idx="2">
            <a:schemeClr val="accent6"/>
          </a:lnRef>
          <a:fillRef idx="1">
            <a:schemeClr val="lt1"/>
          </a:fillRef>
          <a:effectRef idx="0">
            <a:schemeClr val="accent6"/>
          </a:effectRef>
          <a:fontRef idx="minor">
            <a:schemeClr val="dk1"/>
          </a:fontRef>
        </p:style>
        <p:txBody>
          <a:bodyPr lIns="80161" tIns="40081" rIns="80161" bIns="4008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defTabSz="456474">
              <a:defRPr/>
            </a:pPr>
            <a:r>
              <a:rPr lang="en-US" sz="20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endPos="0" dist="5000" dir="5400000" sy="-100000" rotWithShape="0"/>
                </a:effectLst>
                <a:latin typeface="Segoe UI Semibold" pitchFamily="34" charset="0"/>
              </a:rPr>
              <a:t>21,000+ In-House Counsel across</a:t>
            </a:r>
            <a:endParaRPr lang="en-US" sz="19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UI Semibold"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546269" y="409706"/>
            <a:ext cx="7979576" cy="1386841"/>
          </a:xfrm>
          <a:prstGeom prst="rect">
            <a:avLst/>
          </a:prstGeom>
        </p:spPr>
        <p:txBody>
          <a:bodyPr vert="horz" lIns="86267" tIns="43133" rIns="86267" bIns="43133" rtlCol="0" anchor="ctr">
            <a:noAutofit/>
          </a:bodyPr>
          <a:lstStyle/>
          <a:p>
            <a:pPr algn="ctr"/>
            <a:r>
              <a:rPr lang="en-US" altLang="zh-HK" sz="2831" dirty="0"/>
              <a:t>In-House Community Attendees in 2019 </a:t>
            </a:r>
            <a:br>
              <a:rPr lang="en-US" altLang="zh-HK" sz="2831" dirty="0"/>
            </a:br>
            <a:r>
              <a:rPr lang="en-US" altLang="zh-HK" sz="2831" dirty="0"/>
              <a:t>Overall Percentage between Male &amp; Female</a:t>
            </a:r>
          </a:p>
        </p:txBody>
      </p:sp>
      <p:pic>
        <p:nvPicPr>
          <p:cNvPr id="9" name="Content Placeholder 8" descr="A picture containing fence&#10;&#10;Description automatically generated">
            <a:extLst>
              <a:ext uri="{FF2B5EF4-FFF2-40B4-BE49-F238E27FC236}">
                <a16:creationId xmlns:a16="http://schemas.microsoft.com/office/drawing/2014/main" xmlns="" id="{7D5D9289-C081-45F3-8BC3-7CF3FC56CF71}"/>
              </a:ext>
            </a:extLst>
          </p:cNvPr>
          <p:cNvPicPr>
            <a:picLocks noGrp="1" noChangeAspect="1"/>
          </p:cNvPicPr>
          <p:nvPr>
            <p:ph idx="1"/>
          </p:nvPr>
        </p:nvPicPr>
        <p:blipFill>
          <a:blip r:embed="rId3" cstate="screen">
            <a:extLst>
              <a:ext uri="{28A0092B-C50C-407E-A947-70E740481C1C}">
                <a14:useLocalDpi xmlns:a14="http://schemas.microsoft.com/office/drawing/2010/main" xmlns="" val="0"/>
              </a:ext>
            </a:extLst>
          </a:blip>
          <a:stretch>
            <a:fillRect/>
          </a:stretch>
        </p:blipFill>
        <p:spPr>
          <a:xfrm>
            <a:off x="1048484" y="1705494"/>
            <a:ext cx="6975151" cy="4351339"/>
          </a:xfrm>
        </p:spPr>
      </p:pic>
      <p:sp>
        <p:nvSpPr>
          <p:cNvPr id="10" name="TextBox 9">
            <a:extLst>
              <a:ext uri="{FF2B5EF4-FFF2-40B4-BE49-F238E27FC236}">
                <a16:creationId xmlns:a16="http://schemas.microsoft.com/office/drawing/2014/main" xmlns="" id="{C8E303E1-FEE5-4D0E-BC5F-6EC4FC8EB239}"/>
              </a:ext>
            </a:extLst>
          </p:cNvPr>
          <p:cNvSpPr txBox="1"/>
          <p:nvPr/>
        </p:nvSpPr>
        <p:spPr>
          <a:xfrm>
            <a:off x="2595079" y="6479930"/>
            <a:ext cx="3881956" cy="266548"/>
          </a:xfrm>
          <a:prstGeom prst="rect">
            <a:avLst/>
          </a:prstGeom>
          <a:solidFill>
            <a:schemeClr val="bg1"/>
          </a:solidFill>
        </p:spPr>
        <p:txBody>
          <a:bodyPr wrap="square" rtlCol="0">
            <a:spAutoFit/>
          </a:bodyPr>
          <a:lstStyle/>
          <a:p>
            <a:pPr algn="ctr">
              <a:spcBef>
                <a:spcPct val="50000"/>
              </a:spcBef>
              <a:buClr>
                <a:srgbClr val="000000"/>
              </a:buClr>
              <a:buSzPct val="100000"/>
            </a:pPr>
            <a:r>
              <a:rPr lang="en-US" altLang="zh-TW" sz="1132" dirty="0">
                <a:latin typeface="Times New Roman" panose="02020603050405020304" pitchFamily="18" charset="0"/>
                <a:cs typeface="Times New Roman" panose="02020603050405020304" pitchFamily="18" charset="0"/>
              </a:rPr>
              <a:t>EMBARGO © 2020 In-House </a:t>
            </a:r>
            <a:r>
              <a:rPr lang="en-US" altLang="zh-TW" sz="1132" dirty="0" err="1">
                <a:latin typeface="Times New Roman" panose="02020603050405020304" pitchFamily="18" charset="0"/>
                <a:cs typeface="Times New Roman" panose="02020603050405020304" pitchFamily="18" charset="0"/>
              </a:rPr>
              <a:t>Community</a:t>
            </a:r>
            <a:r>
              <a:rPr lang="en-US" altLang="zh-TW" sz="1132" baseline="30000" dirty="0" err="1">
                <a:latin typeface="Times New Roman" panose="02020603050405020304" pitchFamily="18" charset="0"/>
                <a:cs typeface="Times New Roman" panose="02020603050405020304" pitchFamily="18" charset="0"/>
              </a:rPr>
              <a:t>TM</a:t>
            </a:r>
            <a:endParaRPr lang="en-US" altLang="zh-TW" sz="1132" baseline="30000" dirty="0">
              <a:latin typeface="Times New Roman" panose="02020603050405020304" pitchFamily="18" charset="0"/>
              <a:cs typeface="Times New Roman" panose="02020603050405020304" pitchFamily="18" charset="0"/>
            </a:endParaRPr>
          </a:p>
        </p:txBody>
      </p:sp>
      <p:sp>
        <p:nvSpPr>
          <p:cNvPr id="6" name="TextBox 1"/>
          <p:cNvSpPr txBox="1">
            <a:spLocks noChangeArrowheads="1"/>
          </p:cNvSpPr>
          <p:nvPr/>
        </p:nvSpPr>
        <p:spPr bwMode="auto">
          <a:xfrm>
            <a:off x="2417413" y="1503408"/>
            <a:ext cx="3738181" cy="404174"/>
          </a:xfrm>
          <a:prstGeom prst="rect">
            <a:avLst/>
          </a:prstGeom>
          <a:solidFill>
            <a:schemeClr val="bg1"/>
          </a:solidFill>
          <a:ln>
            <a:noFill/>
          </a:ln>
        </p:spPr>
        <p:txBody>
          <a:bodyPr wrap="square" lIns="98385" tIns="49193" rIns="98385" bIns="49193">
            <a:spAutoFit/>
          </a:bodyPr>
          <a:lstStyle/>
          <a:p>
            <a:pPr algn="r" eaLnBrk="1" hangingPunct="1">
              <a:buClr>
                <a:srgbClr val="000000"/>
              </a:buClr>
              <a:buSzPct val="100000"/>
              <a:buFont typeface="Times New Roman" pitchFamily="18" charset="0"/>
              <a:buNone/>
            </a:pPr>
            <a:r>
              <a:rPr lang="en-US" altLang="zh-TW" sz="1981" dirty="0"/>
              <a:t> </a:t>
            </a:r>
            <a:r>
              <a:rPr lang="en-US" altLang="zh-TW" sz="1321" b="1" dirty="0">
                <a:latin typeface="+mj-lt"/>
                <a:ea typeface="+mj-ea"/>
                <a:cs typeface="+mj-cs"/>
              </a:rPr>
              <a:t>2, 450 In-House Community attendees in 2019</a:t>
            </a:r>
            <a:endParaRPr lang="zh-TW" altLang="en-US" sz="1321" b="1" dirty="0">
              <a:latin typeface="+mj-lt"/>
              <a:ea typeface="+mj-ea"/>
              <a:cs typeface="+mj-cs"/>
            </a:endParaRPr>
          </a:p>
        </p:txBody>
      </p:sp>
    </p:spTree>
    <p:extLst>
      <p:ext uri="{BB962C8B-B14F-4D97-AF65-F5344CB8AC3E}">
        <p14:creationId xmlns:p14="http://schemas.microsoft.com/office/powerpoint/2010/main" xmlns="" val="2475247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546269" y="409706"/>
            <a:ext cx="7979576" cy="1386841"/>
          </a:xfrm>
          <a:prstGeom prst="rect">
            <a:avLst/>
          </a:prstGeom>
        </p:spPr>
        <p:txBody>
          <a:bodyPr vert="horz" lIns="86267" tIns="43133" rIns="86267" bIns="43133" rtlCol="0" anchor="ctr">
            <a:noAutofit/>
          </a:bodyPr>
          <a:lstStyle/>
          <a:p>
            <a:pPr lvl="0" algn="ctr">
              <a:spcBef>
                <a:spcPct val="0"/>
              </a:spcBef>
              <a:defRPr/>
            </a:pPr>
            <a:r>
              <a:rPr lang="en-US" sz="2831" dirty="0"/>
              <a:t>In-House Community General Counsel in 2019</a:t>
            </a:r>
            <a:r>
              <a:rPr lang="en-US" sz="2831" dirty="0">
                <a:latin typeface="+mj-lt"/>
                <a:ea typeface="+mj-ea"/>
                <a:cs typeface="+mj-cs"/>
              </a:rPr>
              <a:t> Overall Percentage between Male &amp; Female</a:t>
            </a:r>
          </a:p>
        </p:txBody>
      </p:sp>
      <p:pic>
        <p:nvPicPr>
          <p:cNvPr id="7" name="Content Placeholder 6" descr="A picture containing fence, curtain&#10;&#10;Description automatically generated">
            <a:extLst>
              <a:ext uri="{FF2B5EF4-FFF2-40B4-BE49-F238E27FC236}">
                <a16:creationId xmlns:a16="http://schemas.microsoft.com/office/drawing/2014/main" xmlns="" id="{B212FD3C-94DC-4BBA-A647-CC9D3F441077}"/>
              </a:ext>
            </a:extLst>
          </p:cNvPr>
          <p:cNvPicPr>
            <a:picLocks noGrp="1" noChangeAspect="1"/>
          </p:cNvPicPr>
          <p:nvPr>
            <p:ph idx="1"/>
          </p:nvPr>
        </p:nvPicPr>
        <p:blipFill>
          <a:blip r:embed="rId3" cstate="screen">
            <a:extLst>
              <a:ext uri="{28A0092B-C50C-407E-A947-70E740481C1C}">
                <a14:useLocalDpi xmlns:a14="http://schemas.microsoft.com/office/drawing/2010/main" xmlns="" val="0"/>
              </a:ext>
            </a:extLst>
          </a:blip>
          <a:stretch>
            <a:fillRect/>
          </a:stretch>
        </p:blipFill>
        <p:spPr>
          <a:xfrm>
            <a:off x="1084424" y="1825625"/>
            <a:ext cx="6975151" cy="4351338"/>
          </a:xfrm>
        </p:spPr>
      </p:pic>
      <p:sp>
        <p:nvSpPr>
          <p:cNvPr id="9" name="TextBox 1">
            <a:extLst>
              <a:ext uri="{FF2B5EF4-FFF2-40B4-BE49-F238E27FC236}">
                <a16:creationId xmlns:a16="http://schemas.microsoft.com/office/drawing/2014/main" xmlns="" id="{AB5E5AEB-42B8-4250-8F55-E3FC75AE511A}"/>
              </a:ext>
            </a:extLst>
          </p:cNvPr>
          <p:cNvSpPr txBox="1">
            <a:spLocks noChangeArrowheads="1"/>
          </p:cNvSpPr>
          <p:nvPr/>
        </p:nvSpPr>
        <p:spPr bwMode="auto">
          <a:xfrm>
            <a:off x="2322163" y="1554291"/>
            <a:ext cx="3738181" cy="404174"/>
          </a:xfrm>
          <a:prstGeom prst="rect">
            <a:avLst/>
          </a:prstGeom>
          <a:solidFill>
            <a:schemeClr val="bg1"/>
          </a:solidFill>
          <a:ln>
            <a:noFill/>
          </a:ln>
        </p:spPr>
        <p:txBody>
          <a:bodyPr wrap="square" lIns="98385" tIns="49193" rIns="98385" bIns="49193">
            <a:spAutoFit/>
          </a:bodyPr>
          <a:lstStyle/>
          <a:p>
            <a:pPr algn="r" eaLnBrk="1" hangingPunct="1">
              <a:buClr>
                <a:srgbClr val="000000"/>
              </a:buClr>
              <a:buSzPct val="100000"/>
              <a:buFont typeface="Times New Roman" pitchFamily="18" charset="0"/>
              <a:buNone/>
            </a:pPr>
            <a:r>
              <a:rPr lang="en-US" altLang="zh-TW" sz="1981" dirty="0"/>
              <a:t> </a:t>
            </a:r>
            <a:r>
              <a:rPr lang="en-US" altLang="zh-TW" sz="1321" b="1" dirty="0">
                <a:latin typeface="+mj-lt"/>
                <a:ea typeface="+mj-ea"/>
                <a:cs typeface="+mj-cs"/>
              </a:rPr>
              <a:t>1,101 General Counsel attendees in 2019</a:t>
            </a:r>
            <a:endParaRPr lang="zh-TW" altLang="en-US" sz="1321" b="1" dirty="0">
              <a:latin typeface="+mj-lt"/>
              <a:ea typeface="+mj-ea"/>
              <a:cs typeface="+mj-cs"/>
            </a:endParaRPr>
          </a:p>
        </p:txBody>
      </p:sp>
      <p:sp>
        <p:nvSpPr>
          <p:cNvPr id="10" name="TextBox 9">
            <a:extLst>
              <a:ext uri="{FF2B5EF4-FFF2-40B4-BE49-F238E27FC236}">
                <a16:creationId xmlns:a16="http://schemas.microsoft.com/office/drawing/2014/main" xmlns="" id="{34D46D9A-29B1-4F30-AFF5-92AD8849328D}"/>
              </a:ext>
            </a:extLst>
          </p:cNvPr>
          <p:cNvSpPr txBox="1"/>
          <p:nvPr/>
        </p:nvSpPr>
        <p:spPr>
          <a:xfrm>
            <a:off x="2595079" y="6448298"/>
            <a:ext cx="3881956" cy="266548"/>
          </a:xfrm>
          <a:prstGeom prst="rect">
            <a:avLst/>
          </a:prstGeom>
          <a:solidFill>
            <a:schemeClr val="bg1"/>
          </a:solidFill>
        </p:spPr>
        <p:txBody>
          <a:bodyPr wrap="square" rtlCol="0">
            <a:spAutoFit/>
          </a:bodyPr>
          <a:lstStyle/>
          <a:p>
            <a:pPr algn="ctr">
              <a:spcBef>
                <a:spcPct val="50000"/>
              </a:spcBef>
              <a:buClr>
                <a:srgbClr val="000000"/>
              </a:buClr>
              <a:buSzPct val="100000"/>
            </a:pPr>
            <a:r>
              <a:rPr lang="en-US" altLang="zh-TW" sz="1132" dirty="0">
                <a:latin typeface="Times New Roman" panose="02020603050405020304" pitchFamily="18" charset="0"/>
                <a:cs typeface="Times New Roman" panose="02020603050405020304" pitchFamily="18" charset="0"/>
              </a:rPr>
              <a:t>EMBARGO © 2020 In-House </a:t>
            </a:r>
            <a:r>
              <a:rPr lang="en-US" altLang="zh-TW" sz="1132" dirty="0" err="1">
                <a:latin typeface="Times New Roman" panose="02020603050405020304" pitchFamily="18" charset="0"/>
                <a:cs typeface="Times New Roman" panose="02020603050405020304" pitchFamily="18" charset="0"/>
              </a:rPr>
              <a:t>Community</a:t>
            </a:r>
            <a:r>
              <a:rPr lang="en-US" altLang="zh-TW" sz="1132" baseline="30000" dirty="0" err="1">
                <a:latin typeface="Times New Roman" panose="02020603050405020304" pitchFamily="18" charset="0"/>
                <a:cs typeface="Times New Roman" panose="02020603050405020304" pitchFamily="18" charset="0"/>
              </a:rPr>
              <a:t>TM</a:t>
            </a:r>
            <a:endParaRPr lang="en-US" altLang="zh-TW" sz="1132"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86997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Picture3.jpg"/>
          <p:cNvPicPr>
            <a:picLocks noChangeAspect="1" noChangeArrowheads="1"/>
          </p:cNvPicPr>
          <p:nvPr/>
        </p:nvPicPr>
        <p:blipFill>
          <a:blip r:embed="rId2" cstate="print"/>
          <a:srcRect/>
          <a:stretch>
            <a:fillRect/>
          </a:stretch>
        </p:blipFill>
        <p:spPr bwMode="auto">
          <a:xfrm>
            <a:off x="0" y="0"/>
            <a:ext cx="9221230" cy="1143000"/>
          </a:xfrm>
          <a:prstGeom prst="rect">
            <a:avLst/>
          </a:prstGeom>
          <a:noFill/>
        </p:spPr>
      </p:pic>
      <p:pic>
        <p:nvPicPr>
          <p:cNvPr id="2051" name="Picture 3"/>
          <p:cNvPicPr>
            <a:picLocks noChangeAspect="1" noChangeArrowheads="1"/>
          </p:cNvPicPr>
          <p:nvPr/>
        </p:nvPicPr>
        <p:blipFill>
          <a:blip r:embed="rId3" cstate="print"/>
          <a:srcRect/>
          <a:stretch>
            <a:fillRect/>
          </a:stretch>
        </p:blipFill>
        <p:spPr bwMode="auto">
          <a:xfrm>
            <a:off x="914400" y="1524000"/>
            <a:ext cx="7296895" cy="4648200"/>
          </a:xfrm>
          <a:prstGeom prst="rect">
            <a:avLst/>
          </a:prstGeom>
          <a:noFill/>
          <a:ln w="9525">
            <a:noFill/>
            <a:miter lim="800000"/>
            <a:headEnd/>
            <a:tailEnd/>
          </a:ln>
        </p:spPr>
      </p:pic>
      <p:sp>
        <p:nvSpPr>
          <p:cNvPr id="8" name="Rectangle 7"/>
          <p:cNvSpPr/>
          <p:nvPr/>
        </p:nvSpPr>
        <p:spPr>
          <a:xfrm>
            <a:off x="708136" y="1066800"/>
            <a:ext cx="3330464" cy="461665"/>
          </a:xfrm>
          <a:prstGeom prst="rect">
            <a:avLst/>
          </a:prstGeom>
        </p:spPr>
        <p:txBody>
          <a:bodyPr wrap="none">
            <a:spAutoFit/>
          </a:bodyPr>
          <a:lstStyle/>
          <a:p>
            <a:r>
              <a:rPr lang="en-US" sz="2400" b="1" dirty="0">
                <a:solidFill>
                  <a:schemeClr val="accent1">
                    <a:lumMod val="75000"/>
                  </a:schemeClr>
                </a:solidFill>
              </a:rPr>
              <a:t>Covid-19 and </a:t>
            </a:r>
            <a:r>
              <a:rPr lang="en-US" sz="2400" b="1" dirty="0" err="1">
                <a:solidFill>
                  <a:schemeClr val="accent1">
                    <a:lumMod val="75000"/>
                  </a:schemeClr>
                </a:solidFill>
              </a:rPr>
              <a:t>Liminality</a:t>
            </a:r>
            <a:r>
              <a:rPr lang="en-US" sz="2400" b="1" dirty="0">
                <a:solidFill>
                  <a:schemeClr val="accent1">
                    <a:lumMod val="75000"/>
                  </a:schemeClr>
                </a:solidFill>
              </a:rPr>
              <a:t>*</a:t>
            </a:r>
          </a:p>
        </p:txBody>
      </p:sp>
      <p:sp>
        <p:nvSpPr>
          <p:cNvPr id="9" name="Line Callout 2 8"/>
          <p:cNvSpPr/>
          <p:nvPr/>
        </p:nvSpPr>
        <p:spPr>
          <a:xfrm>
            <a:off x="5791200" y="3505200"/>
            <a:ext cx="2057400" cy="609600"/>
          </a:xfrm>
          <a:prstGeom prst="borderCallout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Immediate Impact: Fear, Illness, Death </a:t>
            </a:r>
          </a:p>
        </p:txBody>
      </p:sp>
      <p:sp>
        <p:nvSpPr>
          <p:cNvPr id="10" name="Line Callout 1 9"/>
          <p:cNvSpPr/>
          <p:nvPr/>
        </p:nvSpPr>
        <p:spPr>
          <a:xfrm flipH="1">
            <a:off x="609600" y="4724400"/>
            <a:ext cx="2133600" cy="1143000"/>
          </a:xfrm>
          <a:prstGeom prst="borderCallout1">
            <a:avLst>
              <a:gd name="adj1" fmla="val 18750"/>
              <a:gd name="adj2" fmla="val -6904"/>
              <a:gd name="adj3" fmla="val -12833"/>
              <a:gd name="adj4" fmla="val -32619"/>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Indirect health results – missed cancer, unintended consequences</a:t>
            </a:r>
          </a:p>
        </p:txBody>
      </p:sp>
      <p:sp>
        <p:nvSpPr>
          <p:cNvPr id="13" name="Line Callout 2 12"/>
          <p:cNvSpPr/>
          <p:nvPr/>
        </p:nvSpPr>
        <p:spPr>
          <a:xfrm>
            <a:off x="6172200" y="1676400"/>
            <a:ext cx="2971800" cy="1143000"/>
          </a:xfrm>
          <a:prstGeom prst="borderCallout2">
            <a:avLst>
              <a:gd name="adj1" fmla="val 18750"/>
              <a:gd name="adj2" fmla="val -8333"/>
              <a:gd name="adj3" fmla="val 18750"/>
              <a:gd name="adj4" fmla="val -16667"/>
              <a:gd name="adj5" fmla="val 108864"/>
              <a:gd name="adj6" fmla="val -36029"/>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Choices for the future – </a:t>
            </a:r>
          </a:p>
          <a:p>
            <a:pPr lvl="1"/>
            <a:r>
              <a:rPr lang="en-US" dirty="0"/>
              <a:t>a. ‘nationalist routes’</a:t>
            </a:r>
          </a:p>
          <a:p>
            <a:pPr lvl="1"/>
            <a:r>
              <a:rPr lang="en-US" dirty="0"/>
              <a:t>b. forging a better shared future</a:t>
            </a:r>
          </a:p>
        </p:txBody>
      </p:sp>
      <p:sp>
        <p:nvSpPr>
          <p:cNvPr id="14" name="Line Callout 2 13"/>
          <p:cNvSpPr/>
          <p:nvPr/>
        </p:nvSpPr>
        <p:spPr>
          <a:xfrm flipH="1">
            <a:off x="0" y="2133600"/>
            <a:ext cx="2133600" cy="1295400"/>
          </a:xfrm>
          <a:prstGeom prst="borderCallout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Social &amp; Economic Impact – rising joblessness &amp; economic impact</a:t>
            </a:r>
          </a:p>
        </p:txBody>
      </p:sp>
      <p:sp>
        <p:nvSpPr>
          <p:cNvPr id="11" name="Rectangle 10"/>
          <p:cNvSpPr/>
          <p:nvPr/>
        </p:nvSpPr>
        <p:spPr>
          <a:xfrm>
            <a:off x="457200" y="6096000"/>
            <a:ext cx="8305800" cy="646331"/>
          </a:xfrm>
          <a:prstGeom prst="rect">
            <a:avLst/>
          </a:prstGeom>
        </p:spPr>
        <p:txBody>
          <a:bodyPr wrap="square">
            <a:spAutoFit/>
          </a:bodyPr>
          <a:lstStyle/>
          <a:p>
            <a:r>
              <a:rPr lang="en-US" dirty="0"/>
              <a:t>*The </a:t>
            </a:r>
            <a:r>
              <a:rPr lang="en-US" dirty="0" err="1"/>
              <a:t>Liminal</a:t>
            </a:r>
            <a:r>
              <a:rPr lang="en-US" dirty="0"/>
              <a:t> Stage is where participants stand at a threshold between their previous way of structuring their identity, time and / or community, and a new way…..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2209C1-03DD-470F-A9B3-34646C81B543}"/>
              </a:ext>
            </a:extLst>
          </p:cNvPr>
          <p:cNvSpPr>
            <a:spLocks noGrp="1"/>
          </p:cNvSpPr>
          <p:nvPr>
            <p:ph type="title"/>
          </p:nvPr>
        </p:nvSpPr>
        <p:spPr>
          <a:xfrm>
            <a:off x="491490" y="365125"/>
            <a:ext cx="3840086" cy="1692794"/>
          </a:xfrm>
        </p:spPr>
        <p:txBody>
          <a:bodyPr>
            <a:normAutofit/>
          </a:bodyPr>
          <a:lstStyle/>
          <a:p>
            <a:r>
              <a:rPr lang="en-GB" b="1" dirty="0">
                <a:latin typeface="Arial Nova" panose="020B0504020202020204" pitchFamily="34" charset="0"/>
              </a:rPr>
              <a:t>Women in Law</a:t>
            </a:r>
          </a:p>
        </p:txBody>
      </p:sp>
      <p:sp>
        <p:nvSpPr>
          <p:cNvPr id="3" name="Content Placeholder 2">
            <a:extLst>
              <a:ext uri="{FF2B5EF4-FFF2-40B4-BE49-F238E27FC236}">
                <a16:creationId xmlns:a16="http://schemas.microsoft.com/office/drawing/2014/main" xmlns="" id="{6FDADC9B-B55C-4C91-B1AA-40828304CB62}"/>
              </a:ext>
            </a:extLst>
          </p:cNvPr>
          <p:cNvSpPr>
            <a:spLocks noGrp="1"/>
          </p:cNvSpPr>
          <p:nvPr>
            <p:ph idx="1"/>
          </p:nvPr>
        </p:nvSpPr>
        <p:spPr>
          <a:xfrm>
            <a:off x="491491" y="2575034"/>
            <a:ext cx="3840085" cy="3462228"/>
          </a:xfrm>
        </p:spPr>
        <p:txBody>
          <a:bodyPr>
            <a:normAutofit/>
          </a:bodyPr>
          <a:lstStyle/>
          <a:p>
            <a:r>
              <a:rPr lang="en-GB" sz="1800" dirty="0"/>
              <a:t>Christina Blacklaws</a:t>
            </a:r>
          </a:p>
          <a:p>
            <a:r>
              <a:rPr lang="en-GB" sz="1800" dirty="0"/>
              <a:t>Immediate Past President of the Law Society of England and Wales</a:t>
            </a:r>
          </a:p>
          <a:p>
            <a:r>
              <a:rPr lang="en-GB" sz="1800" dirty="0"/>
              <a:t>Leader, NED, consultant and speaker</a:t>
            </a:r>
          </a:p>
          <a:p>
            <a:r>
              <a:rPr lang="en-GB" sz="1800" dirty="0"/>
              <a:t>Advisory Board of Thompson Reuters Women in Leadership; Advisory Board of 20-First</a:t>
            </a:r>
          </a:p>
          <a:p>
            <a:r>
              <a:rPr lang="en-GB" sz="1800" dirty="0"/>
              <a:t>@</a:t>
            </a:r>
            <a:r>
              <a:rPr lang="en-GB" sz="1800" dirty="0" err="1"/>
              <a:t>blacklawslaw</a:t>
            </a:r>
            <a:endParaRPr lang="en-GB" sz="1800" dirty="0"/>
          </a:p>
          <a:p>
            <a:r>
              <a:rPr lang="en-GB" sz="1800" dirty="0">
                <a:hlinkClick r:id="rId2"/>
              </a:rPr>
              <a:t>christina@blacklawsconsulting.com</a:t>
            </a:r>
            <a:endParaRPr lang="en-GB" sz="1800" dirty="0"/>
          </a:p>
          <a:p>
            <a:r>
              <a:rPr lang="en-GB" sz="1800" dirty="0"/>
              <a:t>07714230852</a:t>
            </a:r>
          </a:p>
          <a:p>
            <a:pPr marL="0" indent="0">
              <a:buNone/>
            </a:pPr>
            <a:endParaRPr lang="en-GB" sz="1800" dirty="0"/>
          </a:p>
        </p:txBody>
      </p:sp>
      <p:pic>
        <p:nvPicPr>
          <p:cNvPr id="5" name="Picture 4" descr="A person standing in the grass&#10;&#10;Description automatically generated">
            <a:extLst>
              <a:ext uri="{FF2B5EF4-FFF2-40B4-BE49-F238E27FC236}">
                <a16:creationId xmlns:a16="http://schemas.microsoft.com/office/drawing/2014/main" xmlns="" id="{5420EACF-815D-41F0-A167-D40E30327F7B}"/>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4409137"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xmlns="" val="727416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1406</Words>
  <Application>Microsoft Office PowerPoint</Application>
  <PresentationFormat>On-screen Show (4:3)</PresentationFormat>
  <Paragraphs>115</Paragraphs>
  <Slides>39</Slides>
  <Notes>3</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IS COVID-19 TAKING WOMEN LAWYERS’ CAREERS BACK TO THE 1950's?</vt:lpstr>
      <vt:lpstr>Slide 2</vt:lpstr>
      <vt:lpstr>Slide 3</vt:lpstr>
      <vt:lpstr>Slide 4</vt:lpstr>
      <vt:lpstr>Slide 5</vt:lpstr>
      <vt:lpstr>Slide 6</vt:lpstr>
      <vt:lpstr>Slide 7</vt:lpstr>
      <vt:lpstr>Slide 8</vt:lpstr>
      <vt:lpstr>Women in Law</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Thank you! Any questions?</vt:lpstr>
      <vt:lpstr>Slide 28</vt:lpstr>
      <vt:lpstr>Slide 29</vt:lpstr>
      <vt:lpstr>Slide 30</vt:lpstr>
      <vt:lpstr>Slide 31</vt:lpstr>
      <vt:lpstr>Slide 32</vt:lpstr>
      <vt:lpstr>Slide 33</vt:lpstr>
      <vt:lpstr>Slide 34</vt:lpstr>
      <vt:lpstr>Slide 35</vt:lpstr>
      <vt:lpstr>Slide 36</vt:lpstr>
      <vt:lpstr>Slide 37</vt:lpstr>
      <vt:lpstr>Slide 38</vt:lpstr>
      <vt:lpstr>IS COVID-19 TAKING WOMEN LAWYERS’ CAREERS BACK TO THE 1950's?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In Law Dialogue series: IS COVID-19 TAKING WOMEN LAWYERS’ CAREERS BACK TO THE 1950's?</dc:title>
  <dc:creator>user</dc:creator>
  <cp:lastModifiedBy>user</cp:lastModifiedBy>
  <cp:revision>34</cp:revision>
  <dcterms:created xsi:type="dcterms:W3CDTF">2020-07-27T02:50:24Z</dcterms:created>
  <dcterms:modified xsi:type="dcterms:W3CDTF">2020-08-06T06:49:29Z</dcterms:modified>
</cp:coreProperties>
</file>